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63" r:id="rId4"/>
    <p:sldId id="258" r:id="rId5"/>
    <p:sldId id="264" r:id="rId6"/>
    <p:sldId id="259" r:id="rId7"/>
    <p:sldId id="260" r:id="rId8"/>
    <p:sldId id="262" r:id="rId9"/>
    <p:sldId id="265" r:id="rId10"/>
    <p:sldId id="261" r:id="rId11"/>
  </p:sldIdLst>
  <p:sldSz cx="14630400" cy="8229600"/>
  <p:notesSz cx="8229600" cy="14630400"/>
  <p:embeddedFontLst>
    <p:embeddedFont>
      <p:font typeface="Libre Baskerville" pitchFamily="2" charset="0"/>
      <p:regular r:id="rId13"/>
      <p:bold r:id="rId14"/>
      <p:italic r:id="rId15"/>
    </p:embeddedFont>
    <p:embeddedFont>
      <p:font typeface="Open Sans ExtraBold" pitchFamily="2" charset="0"/>
      <p:bold r:id="rId16"/>
      <p:italic r:id="rId17"/>
      <p:boldItalic r:id="rId18"/>
    </p:embeddedFont>
    <p:embeddedFont>
      <p:font typeface="Open Sans Light" pitchFamily="2" charset="0"/>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95A"/>
    <a:srgbClr val="3834CD"/>
    <a:srgbClr val="2420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0"/>
    <p:restoredTop sz="94610"/>
  </p:normalViewPr>
  <p:slideViewPr>
    <p:cSldViewPr snapToGrid="0" snapToObjects="1">
      <p:cViewPr>
        <p:scale>
          <a:sx n="100" d="100"/>
          <a:sy n="100" d="100"/>
        </p:scale>
        <p:origin x="29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063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91687-022E-9518-116E-9A3CB13F5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90FDF-C6C5-57FE-298C-37743A1C06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1BC6B-6EB5-867D-8269-7DEE17C8A5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782798-F113-EEDD-3EC4-2DA1E009A445}"/>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08627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39F8-9C68-2FF8-10AE-8BE9E8AF6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35C77-FC3F-EF69-F9D2-E44963B33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22F39D-76C9-F1AC-F989-CE880BE48C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E373C-5AF6-48C7-BB39-8ECC55188E0B}"/>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38734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636B7-AA65-5720-C5E1-CA0EFECC4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226DE-4003-52D2-6465-641773208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6BF21-C6CB-B4B5-E138-CE7DEEB875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C61705-F1A2-B38E-EB5F-3F6556C9CC7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20767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US"/>
          </a:p>
        </p:txBody>
      </p:sp>
      <p:sp>
        <p:nvSpPr>
          <p:cNvPr id="3" name="Shape 1"/>
          <p:cNvSpPr/>
          <p:nvPr/>
        </p:nvSpPr>
        <p:spPr>
          <a:xfrm>
            <a:off x="0" y="0"/>
            <a:ext cx="14630400" cy="8229600"/>
          </a:xfrm>
          <a:prstGeom prst="rect">
            <a:avLst/>
          </a:prstGeom>
          <a:solidFill>
            <a:srgbClr val="FBFA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64181"/>
            <a:ext cx="7867610" cy="3050619"/>
          </a:xfrm>
          <a:prstGeom prst="rect">
            <a:avLst/>
          </a:prstGeom>
          <a:noFill/>
          <a:ln/>
        </p:spPr>
        <p:txBody>
          <a:bodyPr wrap="square" lIns="0" tIns="0" rIns="0" bIns="0" rtlCol="0" anchor="t"/>
          <a:lstStyle/>
          <a:p>
            <a:pPr marL="0" indent="0" algn="l">
              <a:lnSpc>
                <a:spcPts val="5550"/>
              </a:lnSpc>
              <a:buNone/>
            </a:pPr>
            <a:r>
              <a:rPr lang="en-US" sz="3600" dirty="0">
                <a:solidFill>
                  <a:srgbClr val="403CCF"/>
                </a:solidFill>
                <a:latin typeface="Libre Baskerville" pitchFamily="34" charset="0"/>
                <a:ea typeface="Libre Baskerville" pitchFamily="34" charset="-122"/>
                <a:cs typeface="Libre Baskerville" pitchFamily="34" charset="-120"/>
              </a:rPr>
              <a:t>Evaluating Algorithmic Fairness: </a:t>
            </a:r>
          </a:p>
          <a:p>
            <a:pPr marL="0" indent="0" algn="l">
              <a:lnSpc>
                <a:spcPts val="5550"/>
              </a:lnSpc>
              <a:buNone/>
            </a:pPr>
            <a:r>
              <a:rPr lang="en-US" sz="3600" dirty="0">
                <a:solidFill>
                  <a:srgbClr val="403CCF"/>
                </a:solidFill>
                <a:latin typeface="Libre Baskerville" pitchFamily="34" charset="0"/>
                <a:ea typeface="Libre Baskerville" pitchFamily="34" charset="-122"/>
                <a:cs typeface="Libre Baskerville" pitchFamily="34" charset="-120"/>
              </a:rPr>
              <a:t>A Comparative Audit of Machine Learning Models in Loan Approval System</a:t>
            </a:r>
            <a:endParaRPr lang="en-US" sz="3600" dirty="0"/>
          </a:p>
        </p:txBody>
      </p:sp>
      <p:sp>
        <p:nvSpPr>
          <p:cNvPr id="5" name="Text 2"/>
          <p:cNvSpPr/>
          <p:nvPr/>
        </p:nvSpPr>
        <p:spPr>
          <a:xfrm>
            <a:off x="12319000" y="5566291"/>
            <a:ext cx="1517611" cy="362903"/>
          </a:xfrm>
          <a:prstGeom prst="rect">
            <a:avLst/>
          </a:prstGeom>
          <a:noFill/>
          <a:ln/>
        </p:spPr>
        <p:txBody>
          <a:bodyPr wrap="none" lIns="0" tIns="0" rIns="0" bIns="0" rtlCol="0" anchor="t"/>
          <a:lstStyle/>
          <a:p>
            <a:pPr marL="0" indent="0" algn="l">
              <a:lnSpc>
                <a:spcPts val="2850"/>
              </a:lnSpc>
              <a:buNone/>
            </a:pPr>
            <a:r>
              <a:rPr lang="en-US" sz="1750" dirty="0">
                <a:solidFill>
                  <a:srgbClr val="5E98F1"/>
                </a:solidFill>
                <a:latin typeface="Open Sans Light" pitchFamily="34" charset="0"/>
                <a:ea typeface="Open Sans Light" pitchFamily="34" charset="-122"/>
                <a:cs typeface="Open Sans Light" pitchFamily="34" charset="-120"/>
              </a:rPr>
              <a:t>Esha Agarwal</a:t>
            </a:r>
            <a:endParaRPr lang="en-US" sz="1750" dirty="0"/>
          </a:p>
        </p:txBody>
      </p:sp>
      <p:sp>
        <p:nvSpPr>
          <p:cNvPr id="6" name="Text 3"/>
          <p:cNvSpPr/>
          <p:nvPr/>
        </p:nvSpPr>
        <p:spPr>
          <a:xfrm>
            <a:off x="12471400" y="6002892"/>
            <a:ext cx="1212810" cy="362903"/>
          </a:xfrm>
          <a:prstGeom prst="rect">
            <a:avLst/>
          </a:prstGeom>
          <a:noFill/>
          <a:ln/>
        </p:spPr>
        <p:txBody>
          <a:bodyPr wrap="none" lIns="0" tIns="0" rIns="0" bIns="0" rtlCol="0" anchor="t"/>
          <a:lstStyle/>
          <a:p>
            <a:pPr marL="0" indent="0" algn="l">
              <a:lnSpc>
                <a:spcPts val="2850"/>
              </a:lnSpc>
              <a:buNone/>
            </a:pPr>
            <a:r>
              <a:rPr lang="en-US" sz="1750" dirty="0">
                <a:solidFill>
                  <a:srgbClr val="5E98F1"/>
                </a:solidFill>
                <a:latin typeface="Open Sans Light" pitchFamily="34" charset="0"/>
                <a:ea typeface="Open Sans Light" pitchFamily="34" charset="-122"/>
                <a:cs typeface="Open Sans Light" pitchFamily="34" charset="-120"/>
              </a:rPr>
              <a:t>GH1031345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96697"/>
            <a:ext cx="9617631"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Conclusion &amp; Recommendations</a:t>
            </a:r>
            <a:endParaRPr lang="en-US" sz="4450" dirty="0"/>
          </a:p>
        </p:txBody>
      </p:sp>
      <p:sp>
        <p:nvSpPr>
          <p:cNvPr id="3" name="Text 1"/>
          <p:cNvSpPr/>
          <p:nvPr/>
        </p:nvSpPr>
        <p:spPr>
          <a:xfrm>
            <a:off x="793790" y="235910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Light" pitchFamily="34" charset="0"/>
                <a:ea typeface="Open Sans Light" pitchFamily="34" charset="-122"/>
                <a:cs typeface="Open Sans Light" pitchFamily="34" charset="-120"/>
              </a:rPr>
              <a:t>Based on this complete analysis, the </a:t>
            </a:r>
            <a:r>
              <a:rPr lang="en-US" sz="1750" b="1" dirty="0">
                <a:solidFill>
                  <a:srgbClr val="403CCF"/>
                </a:solidFill>
                <a:latin typeface="Open Sans ExtraBold" pitchFamily="34" charset="0"/>
                <a:ea typeface="Open Sans ExtraBold" pitchFamily="34" charset="-122"/>
                <a:cs typeface="Open Sans ExtraBold" pitchFamily="34" charset="-120"/>
              </a:rPr>
              <a:t>Logistic Regression</a:t>
            </a:r>
            <a:r>
              <a:rPr lang="en-US" sz="1750" dirty="0">
                <a:solidFill>
                  <a:srgbClr val="49495A"/>
                </a:solidFill>
                <a:latin typeface="Open Sans Light" pitchFamily="34" charset="0"/>
                <a:ea typeface="Open Sans Light" pitchFamily="34" charset="-122"/>
                <a:cs typeface="Open Sans Light" pitchFamily="34" charset="-120"/>
              </a:rPr>
              <a:t> model is the clear winner for this business problem.</a:t>
            </a:r>
            <a:endParaRPr lang="en-US" sz="1750" dirty="0"/>
          </a:p>
        </p:txBody>
      </p:sp>
      <p:sp>
        <p:nvSpPr>
          <p:cNvPr id="4" name="Shape 2"/>
          <p:cNvSpPr/>
          <p:nvPr/>
        </p:nvSpPr>
        <p:spPr>
          <a:xfrm>
            <a:off x="793790" y="2977158"/>
            <a:ext cx="6407944" cy="2456617"/>
          </a:xfrm>
          <a:prstGeom prst="roundRect">
            <a:avLst>
              <a:gd name="adj" fmla="val 5956"/>
            </a:avLst>
          </a:prstGeom>
          <a:solidFill>
            <a:srgbClr val="FBFAFF"/>
          </a:solidFill>
          <a:ln w="30480">
            <a:solidFill>
              <a:srgbClr val="D0CED9"/>
            </a:solidFill>
            <a:prstDash val="solid"/>
          </a:ln>
        </p:spPr>
        <p:txBody>
          <a:bodyPr/>
          <a:lstStyle/>
          <a:p>
            <a:endParaRPr lang="en-US"/>
          </a:p>
        </p:txBody>
      </p:sp>
      <p:pic>
        <p:nvPicPr>
          <p:cNvPr id="5" name="Image 0" descr="preencoded.png"/>
          <p:cNvPicPr>
            <a:picLocks noChangeAspect="1"/>
          </p:cNvPicPr>
          <p:nvPr/>
        </p:nvPicPr>
        <p:blipFill>
          <a:blip r:embed="rId3"/>
          <a:stretch>
            <a:fillRect/>
          </a:stretch>
        </p:blipFill>
        <p:spPr>
          <a:xfrm>
            <a:off x="763310" y="2977158"/>
            <a:ext cx="121920" cy="2456617"/>
          </a:xfrm>
          <a:prstGeom prst="rect">
            <a:avLst/>
          </a:prstGeom>
        </p:spPr>
      </p:pic>
      <p:sp>
        <p:nvSpPr>
          <p:cNvPr id="6" name="Text 3"/>
          <p:cNvSpPr/>
          <p:nvPr/>
        </p:nvSpPr>
        <p:spPr>
          <a:xfrm>
            <a:off x="1142524" y="32344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Performance</a:t>
            </a:r>
            <a:endParaRPr lang="en-US" sz="2200" dirty="0"/>
          </a:p>
        </p:txBody>
      </p:sp>
      <p:sp>
        <p:nvSpPr>
          <p:cNvPr id="7" name="Text 4"/>
          <p:cNvSpPr/>
          <p:nvPr/>
        </p:nvSpPr>
        <p:spPr>
          <a:xfrm>
            <a:off x="1142524" y="3724870"/>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Light" pitchFamily="34" charset="0"/>
                <a:ea typeface="Open Sans Light" pitchFamily="34" charset="-122"/>
                <a:cs typeface="Open Sans Light" pitchFamily="34" charset="-120"/>
              </a:rPr>
              <a:t>It achieved the highest overall accuracy at 99%.</a:t>
            </a:r>
            <a:endParaRPr lang="en-US" sz="1750" dirty="0"/>
          </a:p>
        </p:txBody>
      </p:sp>
      <p:sp>
        <p:nvSpPr>
          <p:cNvPr id="8" name="Shape 5"/>
          <p:cNvSpPr/>
          <p:nvPr/>
        </p:nvSpPr>
        <p:spPr>
          <a:xfrm>
            <a:off x="7428548" y="2977158"/>
            <a:ext cx="6408063" cy="2456617"/>
          </a:xfrm>
          <a:prstGeom prst="roundRect">
            <a:avLst>
              <a:gd name="adj" fmla="val 5956"/>
            </a:avLst>
          </a:prstGeom>
          <a:solidFill>
            <a:srgbClr val="FBFAFF"/>
          </a:solidFill>
          <a:ln w="30480">
            <a:solidFill>
              <a:srgbClr val="D0CED9"/>
            </a:solidFill>
            <a:prstDash val="solid"/>
          </a:ln>
        </p:spPr>
        <p:txBody>
          <a:bodyPr/>
          <a:lstStyle/>
          <a:p>
            <a:endParaRPr lang="en-US"/>
          </a:p>
        </p:txBody>
      </p:sp>
      <p:pic>
        <p:nvPicPr>
          <p:cNvPr id="9" name="Image 1" descr="preencoded.png"/>
          <p:cNvPicPr>
            <a:picLocks noChangeAspect="1"/>
          </p:cNvPicPr>
          <p:nvPr/>
        </p:nvPicPr>
        <p:blipFill>
          <a:blip r:embed="rId3"/>
          <a:stretch>
            <a:fillRect/>
          </a:stretch>
        </p:blipFill>
        <p:spPr>
          <a:xfrm>
            <a:off x="7398067" y="2977158"/>
            <a:ext cx="121920" cy="2456617"/>
          </a:xfrm>
          <a:prstGeom prst="rect">
            <a:avLst/>
          </a:prstGeom>
        </p:spPr>
      </p:pic>
      <p:sp>
        <p:nvSpPr>
          <p:cNvPr id="10" name="Text 6"/>
          <p:cNvSpPr/>
          <p:nvPr/>
        </p:nvSpPr>
        <p:spPr>
          <a:xfrm>
            <a:off x="7777282" y="323445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Fairness</a:t>
            </a:r>
            <a:endParaRPr lang="en-US" sz="2200" dirty="0"/>
          </a:p>
        </p:txBody>
      </p:sp>
      <p:sp>
        <p:nvSpPr>
          <p:cNvPr id="11" name="Text 7"/>
          <p:cNvSpPr/>
          <p:nvPr/>
        </p:nvSpPr>
        <p:spPr>
          <a:xfrm>
            <a:off x="7777282" y="3724870"/>
            <a:ext cx="5802035" cy="1451610"/>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Light" pitchFamily="34" charset="0"/>
                <a:ea typeface="Open Sans Light" pitchFamily="34" charset="-122"/>
                <a:cs typeface="Open Sans Light" pitchFamily="34" charset="-120"/>
              </a:rPr>
              <a:t>It demonstrated the lowest bias across both fairness metrics, showing the smallest gap in both approval rates (Disparate Impact) and error rates (Disparate Mistreatment).</a:t>
            </a:r>
            <a:endParaRPr lang="en-US" sz="1750" dirty="0"/>
          </a:p>
        </p:txBody>
      </p:sp>
      <p:sp>
        <p:nvSpPr>
          <p:cNvPr id="12" name="Text 8"/>
          <p:cNvSpPr/>
          <p:nvPr/>
        </p:nvSpPr>
        <p:spPr>
          <a:xfrm>
            <a:off x="793790" y="568892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Light" pitchFamily="34" charset="0"/>
                <a:ea typeface="Open Sans Light" pitchFamily="34" charset="-122"/>
                <a:cs typeface="Open Sans Light" pitchFamily="34" charset="-120"/>
              </a:rPr>
              <a:t>Recommend Logistic Regression for this specific use case but advise human oversight for the </a:t>
            </a:r>
            <a:r>
              <a:rPr lang="en-US" sz="1750" i="1" dirty="0">
                <a:solidFill>
                  <a:srgbClr val="49495A"/>
                </a:solidFill>
                <a:latin typeface="Open Sans ExtraBold" pitchFamily="34" charset="0"/>
                <a:ea typeface="Open Sans ExtraBold" pitchFamily="34" charset="-122"/>
                <a:cs typeface="Open Sans ExtraBold" pitchFamily="34" charset="-120"/>
              </a:rPr>
              <a:t>1.59%</a:t>
            </a:r>
            <a:r>
              <a:rPr lang="en-US" sz="1750" dirty="0">
                <a:solidFill>
                  <a:srgbClr val="49495A"/>
                </a:solidFill>
                <a:latin typeface="Open Sans Light" pitchFamily="34" charset="0"/>
                <a:ea typeface="Open Sans Light" pitchFamily="34" charset="-122"/>
                <a:cs typeface="Open Sans Light" pitchFamily="34" charset="-120"/>
              </a:rPr>
              <a:t> error gap.</a:t>
            </a:r>
            <a:endParaRPr lang="en-US" sz="1750" dirty="0"/>
          </a:p>
        </p:txBody>
      </p:sp>
      <p:sp>
        <p:nvSpPr>
          <p:cNvPr id="13" name="Text 9"/>
          <p:cNvSpPr/>
          <p:nvPr/>
        </p:nvSpPr>
        <p:spPr>
          <a:xfrm>
            <a:off x="793790" y="630697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Light" pitchFamily="34" charset="0"/>
                <a:ea typeface="Open Sans Light" pitchFamily="34" charset="-122"/>
                <a:cs typeface="Open Sans Light" pitchFamily="34" charset="-120"/>
              </a:rPr>
              <a:t>Further work could involve bias mitigation techniques, such as re-weighting the samples or using a different fairness-aware algorithm.</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74602"/>
            <a:ext cx="7735848"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Introduction &amp; Motivation</a:t>
            </a:r>
            <a:endParaRPr lang="en-US" sz="4450" dirty="0"/>
          </a:p>
        </p:txBody>
      </p:sp>
      <p:sp>
        <p:nvSpPr>
          <p:cNvPr id="3" name="Text 1"/>
          <p:cNvSpPr/>
          <p:nvPr/>
        </p:nvSpPr>
        <p:spPr>
          <a:xfrm>
            <a:off x="793790" y="273700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Light" pitchFamily="34" charset="0"/>
                <a:ea typeface="Open Sans Light" pitchFamily="34" charset="-122"/>
                <a:cs typeface="Open Sans Light" pitchFamily="34" charset="-120"/>
              </a:rPr>
              <a:t>The financial sector is increasingly adopting AI. However, "black box" algorithms pose ethical risks regarding protected features like gender.</a:t>
            </a:r>
            <a:endParaRPr lang="en-US" sz="1750" dirty="0"/>
          </a:p>
        </p:txBody>
      </p:sp>
      <p:sp>
        <p:nvSpPr>
          <p:cNvPr id="4" name="Shape 2"/>
          <p:cNvSpPr/>
          <p:nvPr/>
        </p:nvSpPr>
        <p:spPr>
          <a:xfrm>
            <a:off x="793790" y="3717965"/>
            <a:ext cx="13042821" cy="1303972"/>
          </a:xfrm>
          <a:prstGeom prst="roundRect">
            <a:avLst>
              <a:gd name="adj" fmla="val 3530"/>
            </a:avLst>
          </a:prstGeom>
          <a:solidFill>
            <a:srgbClr val="C3C2F0"/>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1020604" y="4069675"/>
            <a:ext cx="283488" cy="226814"/>
          </a:xfrm>
          <a:prstGeom prst="rect">
            <a:avLst/>
          </a:prstGeom>
        </p:spPr>
      </p:pic>
      <p:sp>
        <p:nvSpPr>
          <p:cNvPr id="6" name="Text 3"/>
          <p:cNvSpPr/>
          <p:nvPr/>
        </p:nvSpPr>
        <p:spPr>
          <a:xfrm>
            <a:off x="1530906" y="4001453"/>
            <a:ext cx="12078891" cy="362903"/>
          </a:xfrm>
          <a:prstGeom prst="rect">
            <a:avLst/>
          </a:prstGeom>
          <a:noFill/>
          <a:ln/>
        </p:spPr>
        <p:txBody>
          <a:bodyPr wrap="none" lIns="0" tIns="0" rIns="0" bIns="0" rtlCol="0" anchor="t"/>
          <a:lstStyle/>
          <a:p>
            <a:pPr marL="0" indent="0" algn="l">
              <a:lnSpc>
                <a:spcPts val="2850"/>
              </a:lnSpc>
              <a:buNone/>
            </a:pPr>
            <a:r>
              <a:rPr lang="en-US" sz="1750" b="1" dirty="0">
                <a:solidFill>
                  <a:srgbClr val="000000"/>
                </a:solidFill>
                <a:latin typeface="Open Sans ExtraBold" pitchFamily="34" charset="0"/>
                <a:ea typeface="Open Sans ExtraBold" pitchFamily="34" charset="-122"/>
                <a:cs typeface="Open Sans ExtraBold" pitchFamily="34" charset="-120"/>
              </a:rPr>
              <a:t>Protected Features/Sensitive Attributes:</a:t>
            </a:r>
            <a:r>
              <a:rPr lang="en-US" sz="1750" dirty="0">
                <a:solidFill>
                  <a:srgbClr val="000000"/>
                </a:solidFill>
                <a:latin typeface="Open Sans Light" pitchFamily="34" charset="0"/>
                <a:ea typeface="Open Sans Light" pitchFamily="34" charset="-122"/>
                <a:cs typeface="Open Sans Light" pitchFamily="34" charset="-120"/>
              </a:rPr>
              <a:t> </a:t>
            </a:r>
            <a:r>
              <a:rPr lang="en-US" sz="1600" dirty="0">
                <a:solidFill>
                  <a:srgbClr val="000000"/>
                </a:solidFill>
                <a:latin typeface="Open Sans Light" pitchFamily="34" charset="0"/>
                <a:ea typeface="Open Sans Light" pitchFamily="34" charset="-122"/>
                <a:cs typeface="Open Sans Light" pitchFamily="34" charset="-120"/>
              </a:rPr>
              <a:t>The feature that may induce bias towards human and/or algorithms</a:t>
            </a:r>
            <a:endParaRPr lang="en-US" sz="1750" dirty="0">
              <a:solidFill>
                <a:srgbClr val="000000"/>
              </a:solidFill>
              <a:latin typeface="Open Sans Light" pitchFamily="34" charset="0"/>
              <a:ea typeface="Open Sans Light" pitchFamily="34" charset="-122"/>
              <a:cs typeface="Open Sans Light" pitchFamily="34" charset="-120"/>
            </a:endParaRPr>
          </a:p>
        </p:txBody>
      </p:sp>
      <p:sp>
        <p:nvSpPr>
          <p:cNvPr id="7" name="Text 4"/>
          <p:cNvSpPr/>
          <p:nvPr/>
        </p:nvSpPr>
        <p:spPr>
          <a:xfrm>
            <a:off x="793790" y="5592092"/>
            <a:ext cx="5209103" cy="566976"/>
          </a:xfrm>
          <a:prstGeom prst="rect">
            <a:avLst/>
          </a:prstGeom>
          <a:noFill/>
          <a:ln/>
        </p:spPr>
        <p:txBody>
          <a:bodyPr wrap="none" lIns="0" tIns="0" rIns="0" bIns="0" rtlCol="0" anchor="t"/>
          <a:lstStyle/>
          <a:p>
            <a:pPr marL="0" indent="0" algn="l">
              <a:lnSpc>
                <a:spcPts val="4450"/>
              </a:lnSpc>
              <a:buNone/>
            </a:pPr>
            <a:r>
              <a:rPr lang="en-US" sz="3550" dirty="0">
                <a:solidFill>
                  <a:srgbClr val="403CCF"/>
                </a:solidFill>
                <a:latin typeface="Libre Baskerville" pitchFamily="34" charset="0"/>
                <a:ea typeface="Libre Baskerville" pitchFamily="34" charset="-122"/>
                <a:cs typeface="Libre Baskerville" pitchFamily="34" charset="-120"/>
              </a:rPr>
              <a:t>Management Problem</a:t>
            </a:r>
            <a:endParaRPr lang="en-US" sz="3550" dirty="0"/>
          </a:p>
        </p:txBody>
      </p:sp>
      <p:sp>
        <p:nvSpPr>
          <p:cNvPr id="8" name="Text 5"/>
          <p:cNvSpPr/>
          <p:nvPr/>
        </p:nvSpPr>
        <p:spPr>
          <a:xfrm>
            <a:off x="793790" y="649922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Light" pitchFamily="34" charset="0"/>
                <a:ea typeface="Open Sans Light" pitchFamily="34" charset="-122"/>
                <a:cs typeface="Open Sans Light" pitchFamily="34" charset="-120"/>
              </a:rPr>
              <a:t>Financial institutions pose a risk of regulatory non-compliance &amp; reputational damage if, their </a:t>
            </a:r>
            <a:r>
              <a:rPr lang="en-US" sz="1750" i="1" dirty="0">
                <a:solidFill>
                  <a:srgbClr val="49495A"/>
                </a:solidFill>
                <a:latin typeface="Open Sans Light" pitchFamily="34" charset="0"/>
                <a:ea typeface="Open Sans Light" pitchFamily="34" charset="-122"/>
                <a:cs typeface="Open Sans Light" pitchFamily="34" charset="-120"/>
              </a:rPr>
              <a:t>loan approval algorithms </a:t>
            </a:r>
            <a:r>
              <a:rPr lang="en-US" sz="1750" dirty="0">
                <a:solidFill>
                  <a:srgbClr val="49495A"/>
                </a:solidFill>
                <a:latin typeface="Open Sans Light" pitchFamily="34" charset="0"/>
                <a:ea typeface="Open Sans Light" pitchFamily="34" charset="-122"/>
                <a:cs typeface="Open Sans Light" pitchFamily="34" charset="-120"/>
              </a:rPr>
              <a:t>exhibit </a:t>
            </a:r>
            <a:r>
              <a:rPr lang="en-US" sz="1750" b="1" i="1" dirty="0">
                <a:solidFill>
                  <a:srgbClr val="49495A"/>
                </a:solidFill>
                <a:latin typeface="Open Sans Light" pitchFamily="34" charset="0"/>
                <a:ea typeface="Open Sans Light" pitchFamily="34" charset="-122"/>
                <a:cs typeface="Open Sans Light" pitchFamily="34" charset="-120"/>
              </a:rPr>
              <a:t>disparate impact</a:t>
            </a:r>
            <a:r>
              <a:rPr lang="en-US" sz="1750" dirty="0">
                <a:solidFill>
                  <a:srgbClr val="49495A"/>
                </a:solidFill>
                <a:latin typeface="Open Sans Light" pitchFamily="34" charset="0"/>
                <a:ea typeface="Open Sans Light" pitchFamily="34" charset="-122"/>
                <a:cs typeface="Open Sans Light" pitchFamily="34" charset="-120"/>
              </a:rPr>
              <a:t>.</a:t>
            </a:r>
            <a:endParaRPr lang="en-US" sz="1750" dirty="0"/>
          </a:p>
        </p:txBody>
      </p:sp>
      <p:sp>
        <p:nvSpPr>
          <p:cNvPr id="9" name="Text 3">
            <a:extLst>
              <a:ext uri="{FF2B5EF4-FFF2-40B4-BE49-F238E27FC236}">
                <a16:creationId xmlns:a16="http://schemas.microsoft.com/office/drawing/2014/main" id="{BC98B807-DAA7-8E05-CEED-5A42F8069FD6}"/>
              </a:ext>
            </a:extLst>
          </p:cNvPr>
          <p:cNvSpPr/>
          <p:nvPr/>
        </p:nvSpPr>
        <p:spPr>
          <a:xfrm>
            <a:off x="1530906" y="4352985"/>
            <a:ext cx="12078891" cy="362903"/>
          </a:xfrm>
          <a:prstGeom prst="rect">
            <a:avLst/>
          </a:prstGeom>
          <a:noFill/>
          <a:ln/>
        </p:spPr>
        <p:txBody>
          <a:bodyPr wrap="none" lIns="0" tIns="0" rIns="0" bIns="0" rtlCol="0" anchor="t"/>
          <a:lstStyle/>
          <a:p>
            <a:pPr marL="0" indent="0" algn="l">
              <a:lnSpc>
                <a:spcPts val="2850"/>
              </a:lnSpc>
              <a:buNone/>
            </a:pPr>
            <a:r>
              <a:rPr lang="en-US" sz="1750" b="1" dirty="0">
                <a:solidFill>
                  <a:srgbClr val="000000"/>
                </a:solidFill>
                <a:latin typeface="Open Sans ExtraBold" pitchFamily="34" charset="0"/>
                <a:ea typeface="Open Sans ExtraBold" pitchFamily="34" charset="-122"/>
                <a:cs typeface="Open Sans ExtraBold" pitchFamily="34" charset="-120"/>
              </a:rPr>
              <a:t>Black Box Algorithm:</a:t>
            </a:r>
            <a:r>
              <a:rPr lang="en-US" sz="1750" dirty="0">
                <a:solidFill>
                  <a:srgbClr val="000000"/>
                </a:solidFill>
                <a:latin typeface="Open Sans Light" pitchFamily="34" charset="0"/>
                <a:ea typeface="Open Sans Light" pitchFamily="34" charset="-122"/>
                <a:cs typeface="Open Sans Light" pitchFamily="34" charset="-120"/>
              </a:rPr>
              <a:t> </a:t>
            </a:r>
            <a:r>
              <a:rPr lang="en-US" sz="1600" dirty="0">
                <a:solidFill>
                  <a:srgbClr val="000000"/>
                </a:solidFill>
                <a:latin typeface="Open Sans Light" pitchFamily="34" charset="0"/>
                <a:ea typeface="Open Sans Light" pitchFamily="34" charset="-122"/>
                <a:cs typeface="Open Sans Light" pitchFamily="34" charset="-120"/>
              </a:rPr>
              <a:t>A system that produces an output from an input without revealing how it reached that conclusion</a:t>
            </a:r>
            <a:endParaRPr lang="en-US" sz="1750" dirty="0">
              <a:solidFill>
                <a:srgbClr val="000000"/>
              </a:solidFill>
              <a:latin typeface="Open Sans Light" pitchFamily="34" charset="0"/>
              <a:ea typeface="Open Sans Light" pitchFamily="34" charset="-122"/>
              <a:cs typeface="Open Sans Light"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4973" y="740450"/>
            <a:ext cx="13160454" cy="926901"/>
          </a:xfrm>
          <a:prstGeom prst="rect">
            <a:avLst/>
          </a:prstGeom>
          <a:noFill/>
          <a:ln/>
        </p:spPr>
        <p:txBody>
          <a:bodyPr wrap="square" lIns="0" tIns="0" rIns="0" bIns="0" rtlCol="0" anchor="t"/>
          <a:lstStyle/>
          <a:p>
            <a:pPr marL="0" indent="0" algn="l">
              <a:lnSpc>
                <a:spcPts val="5150"/>
              </a:lnSpc>
              <a:buNone/>
            </a:pPr>
            <a:r>
              <a:rPr lang="en-US" sz="4100" dirty="0">
                <a:solidFill>
                  <a:srgbClr val="403CCF"/>
                </a:solidFill>
                <a:latin typeface="Libre Baskerville" pitchFamily="34" charset="0"/>
                <a:ea typeface="Libre Baskerville" pitchFamily="34" charset="-122"/>
                <a:cs typeface="Libre Baskerville" pitchFamily="34" charset="-120"/>
              </a:rPr>
              <a:t>Literature Review</a:t>
            </a:r>
            <a:endParaRPr lang="en-US" sz="4100" dirty="0"/>
          </a:p>
        </p:txBody>
      </p:sp>
      <p:sp>
        <p:nvSpPr>
          <p:cNvPr id="3" name="Text 1"/>
          <p:cNvSpPr/>
          <p:nvPr/>
        </p:nvSpPr>
        <p:spPr>
          <a:xfrm>
            <a:off x="742593" y="1797129"/>
            <a:ext cx="13160454" cy="671989"/>
          </a:xfrm>
          <a:prstGeom prst="rect">
            <a:avLst/>
          </a:prstGeom>
          <a:noFill/>
          <a:ln/>
        </p:spPr>
        <p:txBody>
          <a:bodyPr wrap="squar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This literature review conducted over key academic contributions relevant to algorithmic fairness in machine learning models, particularly within financial decision-making processes.</a:t>
            </a:r>
            <a:endParaRPr lang="en-US" sz="1650" dirty="0"/>
          </a:p>
        </p:txBody>
      </p:sp>
      <p:sp>
        <p:nvSpPr>
          <p:cNvPr id="4" name="Shape 2"/>
          <p:cNvSpPr/>
          <p:nvPr/>
        </p:nvSpPr>
        <p:spPr>
          <a:xfrm>
            <a:off x="734973" y="3381137"/>
            <a:ext cx="13160454" cy="4107894"/>
          </a:xfrm>
          <a:prstGeom prst="roundRect">
            <a:avLst>
              <a:gd name="adj" fmla="val 767"/>
            </a:avLst>
          </a:prstGeom>
          <a:noFill/>
          <a:ln w="7620">
            <a:solidFill>
              <a:srgbClr val="000000">
                <a:alpha val="8000"/>
              </a:srgbClr>
            </a:solidFill>
            <a:prstDash val="solid"/>
          </a:ln>
        </p:spPr>
        <p:txBody>
          <a:bodyPr/>
          <a:lstStyle/>
          <a:p>
            <a:endParaRPr lang="en-US"/>
          </a:p>
        </p:txBody>
      </p:sp>
      <p:sp>
        <p:nvSpPr>
          <p:cNvPr id="5" name="Shape 3"/>
          <p:cNvSpPr/>
          <p:nvPr/>
        </p:nvSpPr>
        <p:spPr>
          <a:xfrm>
            <a:off x="742593" y="3388757"/>
            <a:ext cx="13145214" cy="939165"/>
          </a:xfrm>
          <a:prstGeom prst="rect">
            <a:avLst/>
          </a:prstGeom>
          <a:solidFill>
            <a:srgbClr val="FFFFFF">
              <a:alpha val="4000"/>
            </a:srgbClr>
          </a:solidFill>
          <a:ln/>
        </p:spPr>
        <p:txBody>
          <a:bodyPr/>
          <a:lstStyle/>
          <a:p>
            <a:endParaRPr lang="en-US"/>
          </a:p>
        </p:txBody>
      </p:sp>
      <p:sp>
        <p:nvSpPr>
          <p:cNvPr id="6" name="Text 4"/>
          <p:cNvSpPr/>
          <p:nvPr/>
        </p:nvSpPr>
        <p:spPr>
          <a:xfrm>
            <a:off x="952738" y="3522345"/>
            <a:ext cx="2519482" cy="335994"/>
          </a:xfrm>
          <a:prstGeom prst="rect">
            <a:avLst/>
          </a:prstGeom>
          <a:noFill/>
          <a:ln/>
        </p:spPr>
        <p:txBody>
          <a:bodyPr wrap="non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Mehrabi et al. (2021)</a:t>
            </a:r>
            <a:endParaRPr lang="en-US" sz="1650" dirty="0"/>
          </a:p>
        </p:txBody>
      </p:sp>
      <p:sp>
        <p:nvSpPr>
          <p:cNvPr id="7" name="Text 5"/>
          <p:cNvSpPr/>
          <p:nvPr/>
        </p:nvSpPr>
        <p:spPr>
          <a:xfrm>
            <a:off x="3899654" y="3522345"/>
            <a:ext cx="2038588" cy="335994"/>
          </a:xfrm>
          <a:prstGeom prst="rect">
            <a:avLst/>
          </a:prstGeom>
          <a:noFill/>
          <a:ln/>
        </p:spPr>
        <p:txBody>
          <a:bodyPr wrap="non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Bias Origins</a:t>
            </a:r>
            <a:endParaRPr lang="en-US" sz="1650" dirty="0"/>
          </a:p>
        </p:txBody>
      </p:sp>
      <p:sp>
        <p:nvSpPr>
          <p:cNvPr id="8" name="Text 6"/>
          <p:cNvSpPr/>
          <p:nvPr/>
        </p:nvSpPr>
        <p:spPr>
          <a:xfrm>
            <a:off x="6365677" y="3522345"/>
            <a:ext cx="7312223" cy="671989"/>
          </a:xfrm>
          <a:prstGeom prst="rect">
            <a:avLst/>
          </a:prstGeom>
          <a:noFill/>
          <a:ln/>
        </p:spPr>
        <p:txBody>
          <a:bodyPr wrap="squar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Algorithms often inherit "historical bias" from training data. If past loan officers discriminated, the model learns to do the same.</a:t>
            </a:r>
            <a:endParaRPr lang="en-US" sz="1650" dirty="0"/>
          </a:p>
        </p:txBody>
      </p:sp>
      <p:sp>
        <p:nvSpPr>
          <p:cNvPr id="9" name="Shape 7"/>
          <p:cNvSpPr/>
          <p:nvPr/>
        </p:nvSpPr>
        <p:spPr>
          <a:xfrm>
            <a:off x="742593" y="4327922"/>
            <a:ext cx="13145214" cy="939165"/>
          </a:xfrm>
          <a:prstGeom prst="rect">
            <a:avLst/>
          </a:prstGeom>
          <a:solidFill>
            <a:srgbClr val="000000">
              <a:alpha val="4000"/>
            </a:srgbClr>
          </a:solidFill>
          <a:ln/>
        </p:spPr>
        <p:txBody>
          <a:bodyPr/>
          <a:lstStyle/>
          <a:p>
            <a:endParaRPr lang="en-US"/>
          </a:p>
        </p:txBody>
      </p:sp>
      <p:sp>
        <p:nvSpPr>
          <p:cNvPr id="10" name="Text 8"/>
          <p:cNvSpPr/>
          <p:nvPr/>
        </p:nvSpPr>
        <p:spPr>
          <a:xfrm>
            <a:off x="952738" y="4461510"/>
            <a:ext cx="2519482" cy="335994"/>
          </a:xfrm>
          <a:prstGeom prst="rect">
            <a:avLst/>
          </a:prstGeom>
          <a:noFill/>
          <a:ln/>
        </p:spPr>
        <p:txBody>
          <a:bodyPr wrap="non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Dutta et al. (2020)</a:t>
            </a:r>
            <a:endParaRPr lang="en-US" sz="1650" dirty="0"/>
          </a:p>
        </p:txBody>
      </p:sp>
      <p:sp>
        <p:nvSpPr>
          <p:cNvPr id="11" name="Text 9"/>
          <p:cNvSpPr/>
          <p:nvPr/>
        </p:nvSpPr>
        <p:spPr>
          <a:xfrm>
            <a:off x="3899654" y="4461510"/>
            <a:ext cx="2038588" cy="335994"/>
          </a:xfrm>
          <a:prstGeom prst="rect">
            <a:avLst/>
          </a:prstGeom>
          <a:noFill/>
          <a:ln/>
        </p:spPr>
        <p:txBody>
          <a:bodyPr wrap="non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The Trade-off</a:t>
            </a:r>
            <a:endParaRPr lang="en-US" sz="1650" dirty="0"/>
          </a:p>
        </p:txBody>
      </p:sp>
      <p:sp>
        <p:nvSpPr>
          <p:cNvPr id="12" name="Text 10"/>
          <p:cNvSpPr/>
          <p:nvPr/>
        </p:nvSpPr>
        <p:spPr>
          <a:xfrm>
            <a:off x="6365677" y="4461510"/>
            <a:ext cx="7312223" cy="671989"/>
          </a:xfrm>
          <a:prstGeom prst="rect">
            <a:avLst/>
          </a:prstGeom>
          <a:noFill/>
          <a:ln/>
        </p:spPr>
        <p:txBody>
          <a:bodyPr wrap="squar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There is often an inherent tension between maximizing Accuracy and maximizing Fairness. Increasing one frequently degrades the other.</a:t>
            </a:r>
            <a:endParaRPr lang="en-US" sz="1650" dirty="0"/>
          </a:p>
        </p:txBody>
      </p:sp>
      <p:sp>
        <p:nvSpPr>
          <p:cNvPr id="13" name="Shape 11"/>
          <p:cNvSpPr/>
          <p:nvPr/>
        </p:nvSpPr>
        <p:spPr>
          <a:xfrm>
            <a:off x="742593" y="5267087"/>
            <a:ext cx="13145214" cy="939165"/>
          </a:xfrm>
          <a:prstGeom prst="rect">
            <a:avLst/>
          </a:prstGeom>
          <a:solidFill>
            <a:srgbClr val="FFFFFF">
              <a:alpha val="4000"/>
            </a:srgbClr>
          </a:solidFill>
          <a:ln/>
        </p:spPr>
        <p:txBody>
          <a:bodyPr/>
          <a:lstStyle/>
          <a:p>
            <a:endParaRPr lang="en-US"/>
          </a:p>
        </p:txBody>
      </p:sp>
      <p:sp>
        <p:nvSpPr>
          <p:cNvPr id="14" name="Text 12"/>
          <p:cNvSpPr/>
          <p:nvPr/>
        </p:nvSpPr>
        <p:spPr>
          <a:xfrm>
            <a:off x="952738" y="5400675"/>
            <a:ext cx="2519482" cy="335994"/>
          </a:xfrm>
          <a:prstGeom prst="rect">
            <a:avLst/>
          </a:prstGeom>
          <a:noFill/>
          <a:ln/>
        </p:spPr>
        <p:txBody>
          <a:bodyPr wrap="non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Zafar et al. (2017)</a:t>
            </a:r>
            <a:endParaRPr lang="en-US" sz="1650" dirty="0"/>
          </a:p>
        </p:txBody>
      </p:sp>
      <p:sp>
        <p:nvSpPr>
          <p:cNvPr id="15" name="Text 13"/>
          <p:cNvSpPr/>
          <p:nvPr/>
        </p:nvSpPr>
        <p:spPr>
          <a:xfrm>
            <a:off x="3899654" y="5400675"/>
            <a:ext cx="2038588" cy="335994"/>
          </a:xfrm>
          <a:prstGeom prst="rect">
            <a:avLst/>
          </a:prstGeom>
          <a:noFill/>
          <a:ln/>
        </p:spPr>
        <p:txBody>
          <a:bodyPr wrap="non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Fairness Metrics</a:t>
            </a:r>
            <a:endParaRPr lang="en-US" sz="1650" dirty="0"/>
          </a:p>
        </p:txBody>
      </p:sp>
      <p:sp>
        <p:nvSpPr>
          <p:cNvPr id="16" name="Text 14"/>
          <p:cNvSpPr/>
          <p:nvPr/>
        </p:nvSpPr>
        <p:spPr>
          <a:xfrm>
            <a:off x="6365677" y="5400675"/>
            <a:ext cx="7312223" cy="671989"/>
          </a:xfrm>
          <a:prstGeom prst="rect">
            <a:avLst/>
          </a:prstGeom>
          <a:noFill/>
          <a:ln/>
        </p:spPr>
        <p:txBody>
          <a:bodyPr wrap="squar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Defined "Disparate Mistreatment" (error rate differences) as a critical metric for decision boundaries in sensitive domains.</a:t>
            </a:r>
            <a:endParaRPr lang="en-US" sz="1650" dirty="0"/>
          </a:p>
        </p:txBody>
      </p:sp>
      <p:sp>
        <p:nvSpPr>
          <p:cNvPr id="17" name="Shape 15"/>
          <p:cNvSpPr/>
          <p:nvPr/>
        </p:nvSpPr>
        <p:spPr>
          <a:xfrm>
            <a:off x="742593" y="6206252"/>
            <a:ext cx="13145214" cy="1275159"/>
          </a:xfrm>
          <a:prstGeom prst="rect">
            <a:avLst/>
          </a:prstGeom>
          <a:solidFill>
            <a:srgbClr val="000000">
              <a:alpha val="4000"/>
            </a:srgbClr>
          </a:solidFill>
          <a:ln/>
        </p:spPr>
        <p:txBody>
          <a:bodyPr/>
          <a:lstStyle/>
          <a:p>
            <a:endParaRPr lang="en-US"/>
          </a:p>
        </p:txBody>
      </p:sp>
      <p:sp>
        <p:nvSpPr>
          <p:cNvPr id="18" name="Text 16"/>
          <p:cNvSpPr/>
          <p:nvPr/>
        </p:nvSpPr>
        <p:spPr>
          <a:xfrm>
            <a:off x="952738" y="6339840"/>
            <a:ext cx="2519482" cy="335994"/>
          </a:xfrm>
          <a:prstGeom prst="rect">
            <a:avLst/>
          </a:prstGeom>
          <a:noFill/>
          <a:ln/>
        </p:spPr>
        <p:txBody>
          <a:bodyPr wrap="non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Sudhakar et al. (2020)</a:t>
            </a:r>
            <a:endParaRPr lang="en-US" sz="1650" dirty="0"/>
          </a:p>
        </p:txBody>
      </p:sp>
      <p:sp>
        <p:nvSpPr>
          <p:cNvPr id="19" name="Text 17"/>
          <p:cNvSpPr/>
          <p:nvPr/>
        </p:nvSpPr>
        <p:spPr>
          <a:xfrm>
            <a:off x="3899654" y="6339840"/>
            <a:ext cx="2038588" cy="335994"/>
          </a:xfrm>
          <a:prstGeom prst="rect">
            <a:avLst/>
          </a:prstGeom>
          <a:noFill/>
          <a:ln/>
        </p:spPr>
        <p:txBody>
          <a:bodyPr wrap="non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Model Comparison</a:t>
            </a:r>
            <a:endParaRPr lang="en-US" sz="1650" dirty="0"/>
          </a:p>
        </p:txBody>
      </p:sp>
      <p:sp>
        <p:nvSpPr>
          <p:cNvPr id="20" name="Text 18"/>
          <p:cNvSpPr/>
          <p:nvPr/>
        </p:nvSpPr>
        <p:spPr>
          <a:xfrm>
            <a:off x="6365677" y="6339840"/>
            <a:ext cx="7312223" cy="1007983"/>
          </a:xfrm>
          <a:prstGeom prst="rect">
            <a:avLst/>
          </a:prstGeom>
          <a:noFill/>
          <a:ln/>
        </p:spPr>
        <p:txBody>
          <a:bodyPr wrap="square" lIns="0" tIns="0" rIns="0" bIns="0" rtlCol="0" anchor="t"/>
          <a:lstStyle/>
          <a:p>
            <a:pPr marL="0" indent="0" algn="l">
              <a:lnSpc>
                <a:spcPts val="2600"/>
              </a:lnSpc>
              <a:buNone/>
            </a:pPr>
            <a:r>
              <a:rPr lang="en-US" sz="1650" dirty="0">
                <a:solidFill>
                  <a:srgbClr val="49495A"/>
                </a:solidFill>
                <a:latin typeface="Open Sans Light" pitchFamily="34" charset="0"/>
                <a:ea typeface="Open Sans Light" pitchFamily="34" charset="-122"/>
                <a:cs typeface="Open Sans Light" pitchFamily="34" charset="-120"/>
              </a:rPr>
              <a:t>Random Forest consistently outperforms Logistic Regression in pure accuracy but suffers from "Black Box" opacity, making it harder to audit for bias.</a:t>
            </a:r>
            <a:endParaRPr lang="en-US" sz="1650" dirty="0"/>
          </a:p>
        </p:txBody>
      </p:sp>
      <p:sp>
        <p:nvSpPr>
          <p:cNvPr id="22" name="Shape 7">
            <a:extLst>
              <a:ext uri="{FF2B5EF4-FFF2-40B4-BE49-F238E27FC236}">
                <a16:creationId xmlns:a16="http://schemas.microsoft.com/office/drawing/2014/main" id="{C42BD91A-8734-4849-A80B-B82B10AEB539}"/>
              </a:ext>
            </a:extLst>
          </p:cNvPr>
          <p:cNvSpPr/>
          <p:nvPr/>
        </p:nvSpPr>
        <p:spPr>
          <a:xfrm>
            <a:off x="742593" y="2942511"/>
            <a:ext cx="13145214" cy="450056"/>
          </a:xfrm>
          <a:prstGeom prst="rect">
            <a:avLst/>
          </a:prstGeom>
          <a:solidFill>
            <a:srgbClr val="000000">
              <a:alpha val="4000"/>
            </a:srgbClr>
          </a:solidFill>
          <a:ln/>
        </p:spPr>
        <p:txBody>
          <a:bodyPr/>
          <a:lstStyle/>
          <a:p>
            <a:endParaRPr lang="en-US"/>
          </a:p>
        </p:txBody>
      </p:sp>
      <p:sp>
        <p:nvSpPr>
          <p:cNvPr id="24" name="Shape 3">
            <a:extLst>
              <a:ext uri="{FF2B5EF4-FFF2-40B4-BE49-F238E27FC236}">
                <a16:creationId xmlns:a16="http://schemas.microsoft.com/office/drawing/2014/main" id="{09BF6388-C227-DBCF-16F1-1B732646BD85}"/>
              </a:ext>
            </a:extLst>
          </p:cNvPr>
          <p:cNvSpPr/>
          <p:nvPr/>
        </p:nvSpPr>
        <p:spPr>
          <a:xfrm>
            <a:off x="734973" y="2808923"/>
            <a:ext cx="13145214" cy="939165"/>
          </a:xfrm>
          <a:prstGeom prst="rect">
            <a:avLst/>
          </a:prstGeom>
          <a:solidFill>
            <a:srgbClr val="FFFFFF">
              <a:alpha val="4000"/>
            </a:srgbClr>
          </a:solidFill>
          <a:ln/>
        </p:spPr>
        <p:txBody>
          <a:bodyPr/>
          <a:lstStyle/>
          <a:p>
            <a:endParaRPr lang="en-US"/>
          </a:p>
        </p:txBody>
      </p:sp>
      <p:sp>
        <p:nvSpPr>
          <p:cNvPr id="25" name="Text 4">
            <a:extLst>
              <a:ext uri="{FF2B5EF4-FFF2-40B4-BE49-F238E27FC236}">
                <a16:creationId xmlns:a16="http://schemas.microsoft.com/office/drawing/2014/main" id="{81EAE94D-1D63-7FCA-D273-999D845FD44A}"/>
              </a:ext>
            </a:extLst>
          </p:cNvPr>
          <p:cNvSpPr/>
          <p:nvPr/>
        </p:nvSpPr>
        <p:spPr>
          <a:xfrm>
            <a:off x="945118" y="2942511"/>
            <a:ext cx="2519482" cy="335994"/>
          </a:xfrm>
          <a:prstGeom prst="rect">
            <a:avLst/>
          </a:prstGeom>
          <a:noFill/>
          <a:ln/>
        </p:spPr>
        <p:txBody>
          <a:bodyPr wrap="none" lIns="0" tIns="0" rIns="0" bIns="0" rtlCol="0" anchor="t"/>
          <a:lstStyle/>
          <a:p>
            <a:pPr marL="0" indent="0" algn="l">
              <a:lnSpc>
                <a:spcPts val="2600"/>
              </a:lnSpc>
              <a:buNone/>
            </a:pPr>
            <a:r>
              <a:rPr lang="en-US" sz="1650" b="1" dirty="0">
                <a:solidFill>
                  <a:srgbClr val="49495A"/>
                </a:solidFill>
                <a:latin typeface="Open Sans Light" pitchFamily="34" charset="0"/>
                <a:ea typeface="Open Sans Light" pitchFamily="34" charset="-122"/>
                <a:cs typeface="Open Sans Light" pitchFamily="34" charset="-120"/>
              </a:rPr>
              <a:t>Author &amp; Year</a:t>
            </a:r>
            <a:endParaRPr lang="en-US" sz="1650" b="1" dirty="0"/>
          </a:p>
        </p:txBody>
      </p:sp>
      <p:sp>
        <p:nvSpPr>
          <p:cNvPr id="26" name="Text 5">
            <a:extLst>
              <a:ext uri="{FF2B5EF4-FFF2-40B4-BE49-F238E27FC236}">
                <a16:creationId xmlns:a16="http://schemas.microsoft.com/office/drawing/2014/main" id="{2239747C-AFCF-D048-275C-79B68AFF0C3D}"/>
              </a:ext>
            </a:extLst>
          </p:cNvPr>
          <p:cNvSpPr/>
          <p:nvPr/>
        </p:nvSpPr>
        <p:spPr>
          <a:xfrm>
            <a:off x="3892034" y="2942511"/>
            <a:ext cx="2038588" cy="335994"/>
          </a:xfrm>
          <a:prstGeom prst="rect">
            <a:avLst/>
          </a:prstGeom>
          <a:noFill/>
          <a:ln/>
        </p:spPr>
        <p:txBody>
          <a:bodyPr wrap="none" lIns="0" tIns="0" rIns="0" bIns="0" rtlCol="0" anchor="t"/>
          <a:lstStyle/>
          <a:p>
            <a:pPr marL="0" indent="0" algn="l">
              <a:lnSpc>
                <a:spcPts val="2600"/>
              </a:lnSpc>
              <a:buNone/>
            </a:pPr>
            <a:r>
              <a:rPr lang="en-US" sz="1650" b="1" dirty="0">
                <a:solidFill>
                  <a:srgbClr val="49495A"/>
                </a:solidFill>
                <a:latin typeface="Open Sans Light" pitchFamily="34" charset="0"/>
                <a:ea typeface="Open Sans Light" pitchFamily="34" charset="-122"/>
                <a:cs typeface="Open Sans Light" pitchFamily="34" charset="-120"/>
              </a:rPr>
              <a:t>Theme</a:t>
            </a:r>
            <a:endParaRPr lang="en-US" sz="1650" b="1" dirty="0"/>
          </a:p>
        </p:txBody>
      </p:sp>
      <p:sp>
        <p:nvSpPr>
          <p:cNvPr id="27" name="Text 6">
            <a:extLst>
              <a:ext uri="{FF2B5EF4-FFF2-40B4-BE49-F238E27FC236}">
                <a16:creationId xmlns:a16="http://schemas.microsoft.com/office/drawing/2014/main" id="{854B7AFF-C398-90E3-928E-596BC1EE46A0}"/>
              </a:ext>
            </a:extLst>
          </p:cNvPr>
          <p:cNvSpPr/>
          <p:nvPr/>
        </p:nvSpPr>
        <p:spPr>
          <a:xfrm>
            <a:off x="6358057" y="2942511"/>
            <a:ext cx="7312223" cy="671989"/>
          </a:xfrm>
          <a:prstGeom prst="rect">
            <a:avLst/>
          </a:prstGeom>
          <a:noFill/>
          <a:ln/>
        </p:spPr>
        <p:txBody>
          <a:bodyPr wrap="square" lIns="0" tIns="0" rIns="0" bIns="0" rtlCol="0" anchor="t"/>
          <a:lstStyle/>
          <a:p>
            <a:pPr marL="0" indent="0" algn="l">
              <a:lnSpc>
                <a:spcPts val="2600"/>
              </a:lnSpc>
              <a:buNone/>
            </a:pPr>
            <a:r>
              <a:rPr lang="en-US" sz="1650" b="1" dirty="0">
                <a:solidFill>
                  <a:srgbClr val="49495A"/>
                </a:solidFill>
                <a:latin typeface="Open Sans Light" pitchFamily="34" charset="0"/>
                <a:ea typeface="Open Sans Light" pitchFamily="34" charset="-122"/>
                <a:cs typeface="Open Sans Light" pitchFamily="34" charset="-120"/>
              </a:rPr>
              <a:t>Relevance</a:t>
            </a:r>
            <a:endParaRPr lang="en-US" sz="1650" b="1" dirty="0"/>
          </a:p>
        </p:txBody>
      </p:sp>
      <p:sp>
        <p:nvSpPr>
          <p:cNvPr id="28" name="TextBox 27">
            <a:extLst>
              <a:ext uri="{FF2B5EF4-FFF2-40B4-BE49-F238E27FC236}">
                <a16:creationId xmlns:a16="http://schemas.microsoft.com/office/drawing/2014/main" id="{AC6D9D80-ABF4-4AE0-D4A1-5DEFDC0BDCCE}"/>
              </a:ext>
            </a:extLst>
          </p:cNvPr>
          <p:cNvSpPr txBox="1"/>
          <p:nvPr/>
        </p:nvSpPr>
        <p:spPr>
          <a:xfrm>
            <a:off x="734974" y="7496651"/>
            <a:ext cx="2478126" cy="246221"/>
          </a:xfrm>
          <a:prstGeom prst="rect">
            <a:avLst/>
          </a:prstGeom>
          <a:noFill/>
        </p:spPr>
        <p:txBody>
          <a:bodyPr wrap="square" rtlCol="0">
            <a:spAutoFit/>
          </a:bodyPr>
          <a:lstStyle/>
          <a:p>
            <a:r>
              <a:rPr lang="en-US" sz="1000" dirty="0">
                <a:solidFill>
                  <a:schemeClr val="tx1">
                    <a:lumMod val="65000"/>
                    <a:lumOff val="35000"/>
                  </a:schemeClr>
                </a:solidFill>
                <a:latin typeface="Open Sans Light" pitchFamily="2" charset="0"/>
                <a:ea typeface="Open Sans Light" pitchFamily="2" charset="0"/>
                <a:cs typeface="Open Sans Light" pitchFamily="2" charset="0"/>
              </a:rPr>
              <a:t>Fig: Relevant Literature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84042"/>
            <a:ext cx="9563219"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Research Objectives &amp; Questions</a:t>
            </a:r>
            <a:endParaRPr lang="en-US" sz="4450" dirty="0"/>
          </a:p>
        </p:txBody>
      </p:sp>
      <p:sp>
        <p:nvSpPr>
          <p:cNvPr id="3" name="Text 1"/>
          <p:cNvSpPr/>
          <p:nvPr/>
        </p:nvSpPr>
        <p:spPr>
          <a:xfrm>
            <a:off x="786170" y="55901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Questions</a:t>
            </a:r>
            <a:endParaRPr lang="en-US" sz="2200" dirty="0"/>
          </a:p>
        </p:txBody>
      </p:sp>
      <p:sp>
        <p:nvSpPr>
          <p:cNvPr id="4" name="Text 2"/>
          <p:cNvSpPr/>
          <p:nvPr/>
        </p:nvSpPr>
        <p:spPr>
          <a:xfrm>
            <a:off x="786170" y="6171247"/>
            <a:ext cx="6244709" cy="725805"/>
          </a:xfrm>
          <a:prstGeom prst="rect">
            <a:avLst/>
          </a:prstGeom>
          <a:noFill/>
          <a:ln/>
        </p:spPr>
        <p:txBody>
          <a:bodyPr wrap="square" lIns="0" tIns="0" rIns="0" bIns="0" rtlCol="0" anchor="t"/>
          <a:lstStyle/>
          <a:p>
            <a:pPr marL="342900" indent="-342900">
              <a:lnSpc>
                <a:spcPts val="2850"/>
              </a:lnSpc>
              <a:buSzPct val="100000"/>
              <a:buFont typeface="+mj-lt"/>
              <a:buAutoNum type="arabicPeriod"/>
            </a:pPr>
            <a:r>
              <a:rPr lang="en-US" sz="1750" dirty="0">
                <a:solidFill>
                  <a:srgbClr val="49495A"/>
                </a:solidFill>
                <a:latin typeface="Open Sans Light" pitchFamily="34" charset="0"/>
                <a:ea typeface="Open Sans Light" pitchFamily="34" charset="-122"/>
                <a:cs typeface="Open Sans Light" pitchFamily="34" charset="-120"/>
              </a:rPr>
              <a:t>Does historical loan data already contain gender bias?</a:t>
            </a:r>
          </a:p>
        </p:txBody>
      </p:sp>
      <p:sp>
        <p:nvSpPr>
          <p:cNvPr id="5" name="Text 3"/>
          <p:cNvSpPr/>
          <p:nvPr/>
        </p:nvSpPr>
        <p:spPr>
          <a:xfrm>
            <a:off x="778550" y="6579512"/>
            <a:ext cx="6244709" cy="1088708"/>
          </a:xfrm>
          <a:prstGeom prst="rect">
            <a:avLst/>
          </a:prstGeom>
          <a:noFill/>
          <a:ln/>
        </p:spPr>
        <p:txBody>
          <a:bodyPr wrap="square" lIns="0" tIns="0" rIns="0" bIns="0" rtlCol="0" anchor="t"/>
          <a:lstStyle/>
          <a:p>
            <a:pPr marL="342900" indent="-342900">
              <a:lnSpc>
                <a:spcPts val="2850"/>
              </a:lnSpc>
              <a:buSzPct val="100000"/>
              <a:buFont typeface="+mj-lt"/>
              <a:buAutoNum type="arabicPeriod" startAt="2"/>
            </a:pPr>
            <a:r>
              <a:rPr lang="en-US" sz="1750" dirty="0">
                <a:solidFill>
                  <a:srgbClr val="49495A"/>
                </a:solidFill>
                <a:latin typeface="Open Sans Light" pitchFamily="34" charset="0"/>
                <a:ea typeface="Open Sans Light" pitchFamily="34" charset="-122"/>
                <a:cs typeface="Open Sans Light" pitchFamily="34" charset="-120"/>
              </a:rPr>
              <a:t>Which classification algorithm (SVM, RF, or LR) has the least unfair errors: “Disparate Impact” &amp; “Disparate Mistreatment”?</a:t>
            </a:r>
            <a:endParaRPr lang="en-US" sz="1750" dirty="0"/>
          </a:p>
        </p:txBody>
      </p:sp>
      <p:sp>
        <p:nvSpPr>
          <p:cNvPr id="6" name="Text 4"/>
          <p:cNvSpPr/>
          <p:nvPr/>
        </p:nvSpPr>
        <p:spPr>
          <a:xfrm>
            <a:off x="7599521" y="30141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Objectives</a:t>
            </a:r>
            <a:endParaRPr lang="en-US" sz="2200" dirty="0"/>
          </a:p>
        </p:txBody>
      </p:sp>
      <p:sp>
        <p:nvSpPr>
          <p:cNvPr id="7" name="Text 5"/>
          <p:cNvSpPr/>
          <p:nvPr/>
        </p:nvSpPr>
        <p:spPr>
          <a:xfrm>
            <a:off x="7599521" y="3595330"/>
            <a:ext cx="6244709"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dirty="0">
                <a:solidFill>
                  <a:srgbClr val="49495A"/>
                </a:solidFill>
                <a:latin typeface="Open Sans Light" pitchFamily="34" charset="0"/>
                <a:ea typeface="Open Sans Light" pitchFamily="34" charset="-122"/>
                <a:cs typeface="Open Sans Light" pitchFamily="34" charset="-120"/>
              </a:rPr>
              <a:t>To audit 3 distinct models (SVM, RF, LR) for fairness.</a:t>
            </a:r>
            <a:endParaRPr lang="en-US" sz="1750" dirty="0"/>
          </a:p>
        </p:txBody>
      </p:sp>
      <p:sp>
        <p:nvSpPr>
          <p:cNvPr id="9" name="Text 7"/>
          <p:cNvSpPr/>
          <p:nvPr/>
        </p:nvSpPr>
        <p:spPr>
          <a:xfrm>
            <a:off x="7599521" y="6200894"/>
            <a:ext cx="6244709" cy="290274"/>
          </a:xfrm>
          <a:prstGeom prst="rect">
            <a:avLst/>
          </a:prstGeom>
          <a:noFill/>
          <a:ln/>
        </p:spPr>
        <p:txBody>
          <a:bodyPr wrap="none" lIns="0" tIns="0" rIns="0" bIns="0" rtlCol="0" anchor="t"/>
          <a:lstStyle/>
          <a:p>
            <a:pPr marL="342900" indent="-342900" algn="l">
              <a:lnSpc>
                <a:spcPts val="2850"/>
              </a:lnSpc>
              <a:buSzPct val="100000"/>
              <a:buChar char="•"/>
            </a:pPr>
            <a:r>
              <a:rPr lang="en-US" sz="1600" b="1" dirty="0">
                <a:solidFill>
                  <a:srgbClr val="49495A"/>
                </a:solidFill>
                <a:latin typeface="Open Sans ExtraBold" pitchFamily="34" charset="0"/>
                <a:ea typeface="Open Sans ExtraBold" pitchFamily="34" charset="-122"/>
                <a:cs typeface="Open Sans ExtraBold" pitchFamily="34" charset="-120"/>
              </a:rPr>
              <a:t>SVM</a:t>
            </a:r>
            <a:r>
              <a:rPr lang="en-US" sz="1600" dirty="0">
                <a:solidFill>
                  <a:srgbClr val="49495A"/>
                </a:solidFill>
                <a:latin typeface="Open Sans Light" pitchFamily="34" charset="0"/>
                <a:ea typeface="Open Sans Light" pitchFamily="34" charset="-122"/>
                <a:cs typeface="Open Sans Light" pitchFamily="34" charset="-120"/>
              </a:rPr>
              <a:t> - Support Vector Machine, Steinwart &amp; Christmann, 2008. </a:t>
            </a:r>
            <a:endParaRPr lang="en-US" sz="1600" dirty="0"/>
          </a:p>
        </p:txBody>
      </p:sp>
      <p:sp>
        <p:nvSpPr>
          <p:cNvPr id="10" name="Text 8"/>
          <p:cNvSpPr/>
          <p:nvPr/>
        </p:nvSpPr>
        <p:spPr>
          <a:xfrm>
            <a:off x="7599521" y="6570464"/>
            <a:ext cx="6244709" cy="580549"/>
          </a:xfrm>
          <a:prstGeom prst="rect">
            <a:avLst/>
          </a:prstGeom>
          <a:noFill/>
          <a:ln/>
        </p:spPr>
        <p:txBody>
          <a:bodyPr wrap="square" lIns="0" tIns="0" rIns="0" bIns="0" rtlCol="0" anchor="t"/>
          <a:lstStyle/>
          <a:p>
            <a:pPr marL="342900" indent="-342900" algn="l">
              <a:lnSpc>
                <a:spcPts val="2850"/>
              </a:lnSpc>
              <a:buSzPct val="100000"/>
              <a:buChar char="•"/>
            </a:pPr>
            <a:r>
              <a:rPr lang="en-US" sz="1600" b="1" dirty="0">
                <a:solidFill>
                  <a:srgbClr val="49495A"/>
                </a:solidFill>
                <a:latin typeface="Open Sans ExtraBold" pitchFamily="34" charset="0"/>
                <a:ea typeface="Open Sans ExtraBold" pitchFamily="34" charset="-122"/>
                <a:cs typeface="Open Sans ExtraBold" pitchFamily="34" charset="-120"/>
              </a:rPr>
              <a:t>RF</a:t>
            </a:r>
            <a:r>
              <a:rPr lang="en-US" sz="1600" dirty="0">
                <a:solidFill>
                  <a:srgbClr val="49495A"/>
                </a:solidFill>
                <a:latin typeface="Open Sans Light" pitchFamily="34" charset="0"/>
                <a:ea typeface="Open Sans Light" pitchFamily="34" charset="-122"/>
                <a:cs typeface="Open Sans Light" pitchFamily="34" charset="-120"/>
              </a:rPr>
              <a:t> - Random Forest, Breiman, L. Random Forests. Machine Learning 45, 5–32 (2001). </a:t>
            </a:r>
            <a:endParaRPr lang="en-US" sz="1600" dirty="0"/>
          </a:p>
        </p:txBody>
      </p:sp>
      <p:sp>
        <p:nvSpPr>
          <p:cNvPr id="11" name="Text 9"/>
          <p:cNvSpPr/>
          <p:nvPr/>
        </p:nvSpPr>
        <p:spPr>
          <a:xfrm>
            <a:off x="7599521" y="7230308"/>
            <a:ext cx="6244709" cy="290274"/>
          </a:xfrm>
          <a:prstGeom prst="rect">
            <a:avLst/>
          </a:prstGeom>
          <a:noFill/>
          <a:ln/>
        </p:spPr>
        <p:txBody>
          <a:bodyPr wrap="none" lIns="0" tIns="0" rIns="0" bIns="0" rtlCol="0" anchor="t"/>
          <a:lstStyle/>
          <a:p>
            <a:pPr marL="342900" indent="-342900" algn="l">
              <a:lnSpc>
                <a:spcPts val="2850"/>
              </a:lnSpc>
              <a:buSzPct val="100000"/>
              <a:buChar char="•"/>
            </a:pPr>
            <a:r>
              <a:rPr lang="en-US" sz="1600" b="1" dirty="0">
                <a:solidFill>
                  <a:srgbClr val="49495A"/>
                </a:solidFill>
                <a:latin typeface="Open Sans ExtraBold" pitchFamily="34" charset="0"/>
                <a:ea typeface="Open Sans ExtraBold" pitchFamily="34" charset="-122"/>
                <a:cs typeface="Open Sans ExtraBold" pitchFamily="34" charset="-120"/>
              </a:rPr>
              <a:t>LR</a:t>
            </a:r>
            <a:r>
              <a:rPr lang="en-US" sz="1600" dirty="0">
                <a:solidFill>
                  <a:srgbClr val="49495A"/>
                </a:solidFill>
                <a:latin typeface="Open Sans Light" pitchFamily="34" charset="0"/>
                <a:ea typeface="Open Sans Light" pitchFamily="34" charset="-122"/>
                <a:cs typeface="Open Sans Light" pitchFamily="34" charset="-120"/>
              </a:rPr>
              <a:t> - Logistic Regression, King and Zeng, 200</a:t>
            </a:r>
            <a:endParaRPr lang="en-US" sz="1600" dirty="0"/>
          </a:p>
        </p:txBody>
      </p:sp>
      <p:sp>
        <p:nvSpPr>
          <p:cNvPr id="13" name="Text 4">
            <a:extLst>
              <a:ext uri="{FF2B5EF4-FFF2-40B4-BE49-F238E27FC236}">
                <a16:creationId xmlns:a16="http://schemas.microsoft.com/office/drawing/2014/main" id="{FDA218DD-3C7A-62F0-0925-69B87C2B6342}"/>
              </a:ext>
            </a:extLst>
          </p:cNvPr>
          <p:cNvSpPr/>
          <p:nvPr/>
        </p:nvSpPr>
        <p:spPr>
          <a:xfrm>
            <a:off x="7599520" y="5767268"/>
            <a:ext cx="2835235" cy="354330"/>
          </a:xfrm>
          <a:prstGeom prst="rect">
            <a:avLst/>
          </a:prstGeom>
          <a:noFill/>
          <a:ln/>
        </p:spPr>
        <p:txBody>
          <a:bodyPr wrap="none" lIns="0" tIns="0" rIns="0" bIns="0" rtlCol="0" anchor="t"/>
          <a:lstStyle/>
          <a:p>
            <a:pPr marL="0" indent="0" algn="l">
              <a:lnSpc>
                <a:spcPts val="2750"/>
              </a:lnSpc>
              <a:buNone/>
            </a:pPr>
            <a:r>
              <a:rPr lang="en-US" sz="1600" dirty="0">
                <a:solidFill>
                  <a:srgbClr val="403CCF"/>
                </a:solidFill>
                <a:latin typeface="Libre Baskerville" pitchFamily="34" charset="0"/>
                <a:ea typeface="Libre Baskerville" pitchFamily="34" charset="-122"/>
                <a:cs typeface="Libre Baskerville" pitchFamily="34" charset="-120"/>
              </a:rPr>
              <a:t>Definitions</a:t>
            </a:r>
            <a:endParaRPr lang="en-US" sz="1600" dirty="0"/>
          </a:p>
        </p:txBody>
      </p:sp>
      <p:sp>
        <p:nvSpPr>
          <p:cNvPr id="12" name="Text 4">
            <a:extLst>
              <a:ext uri="{FF2B5EF4-FFF2-40B4-BE49-F238E27FC236}">
                <a16:creationId xmlns:a16="http://schemas.microsoft.com/office/drawing/2014/main" id="{A6EC9EEA-B753-305E-8245-10E028C6A03E}"/>
              </a:ext>
            </a:extLst>
          </p:cNvPr>
          <p:cNvSpPr/>
          <p:nvPr/>
        </p:nvSpPr>
        <p:spPr>
          <a:xfrm>
            <a:off x="778550" y="30108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Research Gap</a:t>
            </a:r>
            <a:endParaRPr lang="en-US" sz="2200" dirty="0"/>
          </a:p>
        </p:txBody>
      </p:sp>
      <p:sp>
        <p:nvSpPr>
          <p:cNvPr id="14" name="Text 5">
            <a:extLst>
              <a:ext uri="{FF2B5EF4-FFF2-40B4-BE49-F238E27FC236}">
                <a16:creationId xmlns:a16="http://schemas.microsoft.com/office/drawing/2014/main" id="{FD3254FA-88A1-9EC6-9253-92671A600F5A}"/>
              </a:ext>
            </a:extLst>
          </p:cNvPr>
          <p:cNvSpPr/>
          <p:nvPr/>
        </p:nvSpPr>
        <p:spPr>
          <a:xfrm>
            <a:off x="778550" y="3591966"/>
            <a:ext cx="6244709" cy="1526134"/>
          </a:xfrm>
          <a:prstGeom prst="rect">
            <a:avLst/>
          </a:prstGeom>
          <a:noFill/>
          <a:ln/>
        </p:spPr>
        <p:txBody>
          <a:bodyPr wrap="square" lIns="0" tIns="0" rIns="0" bIns="0" rtlCol="0" anchor="t"/>
          <a:lstStyle/>
          <a:p>
            <a:pPr marL="342900" indent="-342900">
              <a:lnSpc>
                <a:spcPts val="2850"/>
              </a:lnSpc>
              <a:buSzPct val="100000"/>
              <a:buFont typeface="+mj-lt"/>
              <a:buAutoNum type="arabicPeriod"/>
            </a:pPr>
            <a:r>
              <a:rPr lang="en-US" sz="1750" dirty="0">
                <a:solidFill>
                  <a:srgbClr val="49495A"/>
                </a:solidFill>
                <a:latin typeface="Open Sans Light" pitchFamily="2" charset="0"/>
                <a:ea typeface="Open Sans Light" pitchFamily="2" charset="0"/>
                <a:cs typeface="Open Sans Light" pitchFamily="2" charset="0"/>
              </a:rPr>
              <a:t>The direct, comparative audit of three specific models (SVM, RF, and LR) focused on their performance on financial data across “Disparate Impact” &amp; “Disparate Mistreatment”.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4CE0B-D379-76A3-E48E-6751FD99AB0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893BE5B-3B31-EE9F-C8CE-726362376DA8}"/>
              </a:ext>
            </a:extLst>
          </p:cNvPr>
          <p:cNvSpPr/>
          <p:nvPr/>
        </p:nvSpPr>
        <p:spPr>
          <a:xfrm>
            <a:off x="596027" y="599718"/>
            <a:ext cx="4257437" cy="532209"/>
          </a:xfrm>
          <a:prstGeom prst="rect">
            <a:avLst/>
          </a:prstGeom>
          <a:noFill/>
          <a:ln/>
        </p:spPr>
        <p:txBody>
          <a:bodyPr wrap="none" lIns="0" tIns="0" rIns="0" bIns="0" rtlCol="0" anchor="t"/>
          <a:lstStyle/>
          <a:p>
            <a:pPr marL="0" indent="0" algn="l">
              <a:lnSpc>
                <a:spcPts val="4150"/>
              </a:lnSpc>
              <a:buNone/>
            </a:pPr>
            <a:r>
              <a:rPr lang="en-US" sz="3350" dirty="0">
                <a:solidFill>
                  <a:srgbClr val="403CCF"/>
                </a:solidFill>
                <a:latin typeface="Libre Baskerville" pitchFamily="34" charset="0"/>
                <a:ea typeface="Libre Baskerville" pitchFamily="34" charset="-122"/>
                <a:cs typeface="Libre Baskerville" pitchFamily="34" charset="-120"/>
              </a:rPr>
              <a:t>Conceptual Framework</a:t>
            </a:r>
            <a:endParaRPr lang="en-US" sz="3350" dirty="0"/>
          </a:p>
        </p:txBody>
      </p:sp>
      <p:pic>
        <p:nvPicPr>
          <p:cNvPr id="24" name="Picture 23" descr="A screenshot of a computer&#10;&#10;AI-generated content may be incorrect.">
            <a:extLst>
              <a:ext uri="{FF2B5EF4-FFF2-40B4-BE49-F238E27FC236}">
                <a16:creationId xmlns:a16="http://schemas.microsoft.com/office/drawing/2014/main" id="{6A97280D-F9AE-D4AD-156C-E829BF444753}"/>
              </a:ext>
            </a:extLst>
          </p:cNvPr>
          <p:cNvPicPr>
            <a:picLocks noChangeAspect="1"/>
          </p:cNvPicPr>
          <p:nvPr/>
        </p:nvPicPr>
        <p:blipFill>
          <a:blip r:embed="rId3"/>
          <a:stretch>
            <a:fillRect/>
          </a:stretch>
        </p:blipFill>
        <p:spPr>
          <a:xfrm>
            <a:off x="586463" y="1736254"/>
            <a:ext cx="13457473" cy="2810346"/>
          </a:xfrm>
          <a:prstGeom prst="rect">
            <a:avLst/>
          </a:prstGeom>
        </p:spPr>
      </p:pic>
      <p:sp>
        <p:nvSpPr>
          <p:cNvPr id="25" name="TextBox 24">
            <a:extLst>
              <a:ext uri="{FF2B5EF4-FFF2-40B4-BE49-F238E27FC236}">
                <a16:creationId xmlns:a16="http://schemas.microsoft.com/office/drawing/2014/main" id="{3F472977-1743-E293-1D3E-42B4D2C544DB}"/>
              </a:ext>
            </a:extLst>
          </p:cNvPr>
          <p:cNvSpPr txBox="1"/>
          <p:nvPr/>
        </p:nvSpPr>
        <p:spPr>
          <a:xfrm>
            <a:off x="889000" y="4851400"/>
            <a:ext cx="11595100" cy="1938992"/>
          </a:xfrm>
          <a:prstGeom prst="rect">
            <a:avLst/>
          </a:prstGeom>
          <a:noFill/>
        </p:spPr>
        <p:txBody>
          <a:bodyPr wrap="square" rtlCol="0">
            <a:spAutoFit/>
          </a:bodyPr>
          <a:lstStyle/>
          <a:p>
            <a:r>
              <a:rPr lang="en-US" b="1" dirty="0">
                <a:solidFill>
                  <a:srgbClr val="3834CD"/>
                </a:solidFill>
                <a:latin typeface="Libre Baskerville" pitchFamily="2" charset="0"/>
              </a:rPr>
              <a:t>Hypotheses:</a:t>
            </a:r>
          </a:p>
          <a:p>
            <a:endParaRPr lang="en-US" b="1" dirty="0">
              <a:solidFill>
                <a:srgbClr val="3834CD"/>
              </a:solidFill>
              <a:latin typeface="Libre Baskerville" pitchFamily="2" charset="0"/>
            </a:endParaRPr>
          </a:p>
          <a:p>
            <a:pPr marL="285750" indent="-285750">
              <a:buFont typeface="Arial" panose="020B0604020202020204" pitchFamily="34" charset="0"/>
              <a:buChar char="•"/>
            </a:pPr>
            <a:r>
              <a:rPr lang="en-US" sz="1400" dirty="0">
                <a:solidFill>
                  <a:schemeClr val="tx1">
                    <a:lumMod val="65000"/>
                    <a:lumOff val="35000"/>
                  </a:schemeClr>
                </a:solidFill>
                <a:latin typeface="Libre Baskerville" pitchFamily="2" charset="0"/>
              </a:rPr>
              <a:t>H1 (Impact on Accuracy):</a:t>
            </a:r>
          </a:p>
          <a:p>
            <a:pPr marL="742950" lvl="1" indent="-285750">
              <a:buFont typeface="Arial" panose="020B0604020202020204" pitchFamily="34" charset="0"/>
              <a:buChar char="•"/>
            </a:pPr>
            <a:r>
              <a:rPr lang="en-US" sz="1400" dirty="0">
                <a:solidFill>
                  <a:schemeClr val="tx1">
                    <a:lumMod val="65000"/>
                    <a:lumOff val="35000"/>
                  </a:schemeClr>
                </a:solidFill>
                <a:latin typeface="Libre Baskerville" pitchFamily="2" charset="0"/>
              </a:rPr>
              <a:t>How does the model choice </a:t>
            </a:r>
            <a:r>
              <a:rPr lang="en-US" sz="1400" b="1" dirty="0">
                <a:solidFill>
                  <a:schemeClr val="tx1">
                    <a:lumMod val="65000"/>
                    <a:lumOff val="35000"/>
                  </a:schemeClr>
                </a:solidFill>
                <a:latin typeface="Libre Baskerville" pitchFamily="2" charset="0"/>
              </a:rPr>
              <a:t>impact its accuracy?</a:t>
            </a:r>
          </a:p>
          <a:p>
            <a:pPr marL="285750" indent="-285750">
              <a:buFont typeface="Arial" panose="020B0604020202020204" pitchFamily="34" charset="0"/>
              <a:buChar char="•"/>
            </a:pPr>
            <a:r>
              <a:rPr lang="en-US" sz="1400" dirty="0">
                <a:solidFill>
                  <a:schemeClr val="tx1">
                    <a:lumMod val="65000"/>
                    <a:lumOff val="35000"/>
                  </a:schemeClr>
                </a:solidFill>
                <a:latin typeface="Libre Baskerville" pitchFamily="2" charset="0"/>
              </a:rPr>
              <a:t>H2 (Impact on Bias):</a:t>
            </a:r>
          </a:p>
          <a:p>
            <a:pPr marL="742950" lvl="1" indent="-285750">
              <a:buFont typeface="Arial" panose="020B0604020202020204" pitchFamily="34" charset="0"/>
              <a:buChar char="•"/>
            </a:pPr>
            <a:r>
              <a:rPr lang="en-US" sz="1400" dirty="0">
                <a:solidFill>
                  <a:schemeClr val="tx1">
                    <a:lumMod val="65000"/>
                    <a:lumOff val="35000"/>
                  </a:schemeClr>
                </a:solidFill>
                <a:latin typeface="Libre Baskerville" pitchFamily="2" charset="0"/>
              </a:rPr>
              <a:t>How does the model choice </a:t>
            </a:r>
            <a:r>
              <a:rPr lang="en-US" sz="1400" b="1" dirty="0">
                <a:solidFill>
                  <a:schemeClr val="tx1">
                    <a:lumMod val="65000"/>
                    <a:lumOff val="35000"/>
                  </a:schemeClr>
                </a:solidFill>
                <a:latin typeface="Libre Baskerville" pitchFamily="2" charset="0"/>
              </a:rPr>
              <a:t>impact its fairness?</a:t>
            </a:r>
          </a:p>
          <a:p>
            <a:pPr marL="285750" indent="-285750">
              <a:buFont typeface="Arial" panose="020B0604020202020204" pitchFamily="34" charset="0"/>
              <a:buChar char="•"/>
            </a:pPr>
            <a:r>
              <a:rPr lang="en-US" sz="1400" dirty="0">
                <a:solidFill>
                  <a:schemeClr val="tx1">
                    <a:lumMod val="65000"/>
                    <a:lumOff val="35000"/>
                  </a:schemeClr>
                </a:solidFill>
                <a:latin typeface="Libre Baskerville" pitchFamily="2" charset="0"/>
              </a:rPr>
              <a:t>H3 (The Trade-off):</a:t>
            </a:r>
          </a:p>
          <a:p>
            <a:pPr marL="742950" lvl="1" indent="-285750">
              <a:buFont typeface="Arial" panose="020B0604020202020204" pitchFamily="34" charset="0"/>
              <a:buChar char="•"/>
            </a:pPr>
            <a:r>
              <a:rPr lang="en-US" sz="1400" dirty="0">
                <a:solidFill>
                  <a:schemeClr val="tx1">
                    <a:lumMod val="65000"/>
                    <a:lumOff val="35000"/>
                  </a:schemeClr>
                </a:solidFill>
                <a:latin typeface="Libre Baskerville" pitchFamily="2" charset="0"/>
              </a:rPr>
              <a:t>Represents the tension between maximizing </a:t>
            </a:r>
            <a:r>
              <a:rPr lang="en-US" sz="1400" b="1" dirty="0">
                <a:solidFill>
                  <a:schemeClr val="tx1">
                    <a:lumMod val="65000"/>
                    <a:lumOff val="35000"/>
                  </a:schemeClr>
                </a:solidFill>
                <a:latin typeface="Libre Baskerville" pitchFamily="2" charset="0"/>
              </a:rPr>
              <a:t>accuracy</a:t>
            </a:r>
            <a:r>
              <a:rPr lang="en-US" sz="1400" dirty="0">
                <a:solidFill>
                  <a:schemeClr val="tx1">
                    <a:lumMod val="65000"/>
                    <a:lumOff val="35000"/>
                  </a:schemeClr>
                </a:solidFill>
                <a:latin typeface="Libre Baskerville" pitchFamily="2" charset="0"/>
              </a:rPr>
              <a:t> and maximizing </a:t>
            </a:r>
            <a:r>
              <a:rPr lang="en-US" sz="1400" b="1" dirty="0">
                <a:solidFill>
                  <a:schemeClr val="tx1">
                    <a:lumMod val="65000"/>
                    <a:lumOff val="35000"/>
                  </a:schemeClr>
                </a:solidFill>
                <a:latin typeface="Libre Baskerville" pitchFamily="2" charset="0"/>
              </a:rPr>
              <a:t>fairness.</a:t>
            </a:r>
          </a:p>
        </p:txBody>
      </p:sp>
    </p:spTree>
    <p:extLst>
      <p:ext uri="{BB962C8B-B14F-4D97-AF65-F5344CB8AC3E}">
        <p14:creationId xmlns:p14="http://schemas.microsoft.com/office/powerpoint/2010/main" val="207301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6027" y="599718"/>
            <a:ext cx="4257437" cy="532209"/>
          </a:xfrm>
          <a:prstGeom prst="rect">
            <a:avLst/>
          </a:prstGeom>
          <a:noFill/>
          <a:ln/>
        </p:spPr>
        <p:txBody>
          <a:bodyPr wrap="none" lIns="0" tIns="0" rIns="0" bIns="0" rtlCol="0" anchor="t"/>
          <a:lstStyle/>
          <a:p>
            <a:pPr marL="0" indent="0" algn="l">
              <a:lnSpc>
                <a:spcPts val="4150"/>
              </a:lnSpc>
              <a:buNone/>
            </a:pPr>
            <a:r>
              <a:rPr lang="en-US" sz="3350" dirty="0">
                <a:solidFill>
                  <a:srgbClr val="403CCF"/>
                </a:solidFill>
                <a:latin typeface="Libre Baskerville" pitchFamily="34" charset="0"/>
                <a:ea typeface="Libre Baskerville" pitchFamily="34" charset="-122"/>
                <a:cs typeface="Libre Baskerville" pitchFamily="34" charset="-120"/>
              </a:rPr>
              <a:t>Methodology</a:t>
            </a:r>
            <a:endParaRPr lang="en-US" sz="3350" dirty="0"/>
          </a:p>
        </p:txBody>
      </p:sp>
      <p:sp>
        <p:nvSpPr>
          <p:cNvPr id="3" name="Shape 1"/>
          <p:cNvSpPr/>
          <p:nvPr/>
        </p:nvSpPr>
        <p:spPr>
          <a:xfrm>
            <a:off x="596027" y="1472446"/>
            <a:ext cx="4365903" cy="1253609"/>
          </a:xfrm>
          <a:prstGeom prst="roundRect">
            <a:avLst>
              <a:gd name="adj" fmla="val 2038"/>
            </a:avLst>
          </a:prstGeom>
          <a:solidFill>
            <a:srgbClr val="EAE8F3"/>
          </a:solidFill>
          <a:ln/>
        </p:spPr>
        <p:txBody>
          <a:bodyPr/>
          <a:lstStyle/>
          <a:p>
            <a:endParaRPr lang="en-US"/>
          </a:p>
        </p:txBody>
      </p:sp>
      <p:sp>
        <p:nvSpPr>
          <p:cNvPr id="4" name="Text 2"/>
          <p:cNvSpPr/>
          <p:nvPr/>
        </p:nvSpPr>
        <p:spPr>
          <a:xfrm>
            <a:off x="766286" y="1642705"/>
            <a:ext cx="3722965" cy="266105"/>
          </a:xfrm>
          <a:prstGeom prst="rect">
            <a:avLst/>
          </a:prstGeom>
          <a:noFill/>
          <a:ln/>
        </p:spPr>
        <p:txBody>
          <a:bodyPr wrap="none" lIns="0" tIns="0" rIns="0" bIns="0" rtlCol="0" anchor="t"/>
          <a:lstStyle/>
          <a:p>
            <a:pPr marL="0" indent="0" algn="l">
              <a:lnSpc>
                <a:spcPts val="2050"/>
              </a:lnSpc>
              <a:buNone/>
            </a:pPr>
            <a:r>
              <a:rPr lang="en-US" sz="1650" dirty="0">
                <a:solidFill>
                  <a:srgbClr val="49495A"/>
                </a:solidFill>
                <a:latin typeface="Libre Baskerville" pitchFamily="34" charset="0"/>
                <a:ea typeface="Libre Baskerville" pitchFamily="34" charset="-122"/>
                <a:cs typeface="Libre Baskerville" pitchFamily="34" charset="-120"/>
              </a:rPr>
              <a:t>Quantitative Experimental Design</a:t>
            </a:r>
            <a:endParaRPr lang="en-US" sz="1650" dirty="0"/>
          </a:p>
        </p:txBody>
      </p:sp>
      <p:sp>
        <p:nvSpPr>
          <p:cNvPr id="5" name="Text 3"/>
          <p:cNvSpPr/>
          <p:nvPr/>
        </p:nvSpPr>
        <p:spPr>
          <a:xfrm>
            <a:off x="766286" y="2010966"/>
            <a:ext cx="4025384" cy="544830"/>
          </a:xfrm>
          <a:prstGeom prst="rect">
            <a:avLst/>
          </a:prstGeom>
          <a:noFill/>
          <a:ln/>
        </p:spPr>
        <p:txBody>
          <a:bodyPr wrap="square" lIns="0" tIns="0" rIns="0" bIns="0" rtlCol="0" anchor="t"/>
          <a:lstStyle/>
          <a:p>
            <a:pPr marL="0" indent="0" algn="l">
              <a:lnSpc>
                <a:spcPts val="2100"/>
              </a:lnSpc>
              <a:buNone/>
            </a:pPr>
            <a:r>
              <a:rPr lang="en-US" sz="1300" dirty="0">
                <a:solidFill>
                  <a:srgbClr val="49495A"/>
                </a:solidFill>
                <a:latin typeface="Open Sans Light" pitchFamily="34" charset="0"/>
                <a:ea typeface="Open Sans Light" pitchFamily="34" charset="-122"/>
                <a:cs typeface="Open Sans Light" pitchFamily="34" charset="-120"/>
              </a:rPr>
              <a:t>Comparison of 3 Classification Machine Learning Models</a:t>
            </a:r>
            <a:endParaRPr lang="en-US" sz="1300" dirty="0"/>
          </a:p>
        </p:txBody>
      </p:sp>
      <p:sp>
        <p:nvSpPr>
          <p:cNvPr id="6" name="Shape 4"/>
          <p:cNvSpPr/>
          <p:nvPr/>
        </p:nvSpPr>
        <p:spPr>
          <a:xfrm>
            <a:off x="5132189" y="1472446"/>
            <a:ext cx="4365903" cy="1253609"/>
          </a:xfrm>
          <a:prstGeom prst="roundRect">
            <a:avLst>
              <a:gd name="adj" fmla="val 2038"/>
            </a:avLst>
          </a:prstGeom>
          <a:solidFill>
            <a:srgbClr val="EAE8F3"/>
          </a:solidFill>
          <a:ln/>
        </p:spPr>
        <p:txBody>
          <a:bodyPr/>
          <a:lstStyle/>
          <a:p>
            <a:endParaRPr lang="en-US"/>
          </a:p>
        </p:txBody>
      </p:sp>
      <p:sp>
        <p:nvSpPr>
          <p:cNvPr id="7" name="Text 5"/>
          <p:cNvSpPr/>
          <p:nvPr/>
        </p:nvSpPr>
        <p:spPr>
          <a:xfrm>
            <a:off x="5302448" y="1642705"/>
            <a:ext cx="2128718" cy="266105"/>
          </a:xfrm>
          <a:prstGeom prst="rect">
            <a:avLst/>
          </a:prstGeom>
          <a:noFill/>
          <a:ln/>
        </p:spPr>
        <p:txBody>
          <a:bodyPr wrap="none" lIns="0" tIns="0" rIns="0" bIns="0" rtlCol="0" anchor="t"/>
          <a:lstStyle/>
          <a:p>
            <a:pPr marL="0" indent="0" algn="l">
              <a:lnSpc>
                <a:spcPts val="2050"/>
              </a:lnSpc>
              <a:buNone/>
            </a:pPr>
            <a:r>
              <a:rPr lang="en-US" sz="1650" dirty="0">
                <a:solidFill>
                  <a:srgbClr val="49495A"/>
                </a:solidFill>
                <a:latin typeface="Libre Baskerville" pitchFamily="34" charset="0"/>
                <a:ea typeface="Libre Baskerville" pitchFamily="34" charset="-122"/>
                <a:cs typeface="Libre Baskerville" pitchFamily="34" charset="-120"/>
              </a:rPr>
              <a:t>Data Source</a:t>
            </a:r>
            <a:endParaRPr lang="en-US" sz="1650" dirty="0"/>
          </a:p>
        </p:txBody>
      </p:sp>
      <p:sp>
        <p:nvSpPr>
          <p:cNvPr id="8" name="Text 6"/>
          <p:cNvSpPr/>
          <p:nvPr/>
        </p:nvSpPr>
        <p:spPr>
          <a:xfrm>
            <a:off x="5302448" y="2010966"/>
            <a:ext cx="4025384" cy="272415"/>
          </a:xfrm>
          <a:prstGeom prst="rect">
            <a:avLst/>
          </a:prstGeom>
          <a:noFill/>
          <a:ln/>
        </p:spPr>
        <p:txBody>
          <a:bodyPr wrap="none" lIns="0" tIns="0" rIns="0" bIns="0" rtlCol="0" anchor="t"/>
          <a:lstStyle/>
          <a:p>
            <a:pPr marL="0" indent="0" algn="l">
              <a:lnSpc>
                <a:spcPts val="2100"/>
              </a:lnSpc>
              <a:buNone/>
            </a:pPr>
            <a:r>
              <a:rPr lang="en-US" sz="1300" dirty="0">
                <a:solidFill>
                  <a:srgbClr val="49495A"/>
                </a:solidFill>
                <a:latin typeface="Open Sans Light" pitchFamily="34" charset="0"/>
                <a:ea typeface="Open Sans Light" pitchFamily="34" charset="-122"/>
                <a:cs typeface="Open Sans Light" pitchFamily="34" charset="-120"/>
              </a:rPr>
              <a:t>Secondary Data Available openly on Kaggle</a:t>
            </a:r>
            <a:endParaRPr lang="en-US" sz="1300" dirty="0"/>
          </a:p>
        </p:txBody>
      </p:sp>
      <p:sp>
        <p:nvSpPr>
          <p:cNvPr id="9" name="Shape 7"/>
          <p:cNvSpPr/>
          <p:nvPr/>
        </p:nvSpPr>
        <p:spPr>
          <a:xfrm>
            <a:off x="9668351" y="1472446"/>
            <a:ext cx="4365903" cy="1253609"/>
          </a:xfrm>
          <a:prstGeom prst="roundRect">
            <a:avLst>
              <a:gd name="adj" fmla="val 2038"/>
            </a:avLst>
          </a:prstGeom>
          <a:solidFill>
            <a:srgbClr val="EAE8F3"/>
          </a:solidFill>
          <a:ln/>
        </p:spPr>
        <p:txBody>
          <a:bodyPr/>
          <a:lstStyle/>
          <a:p>
            <a:endParaRPr lang="en-US"/>
          </a:p>
        </p:txBody>
      </p:sp>
      <p:sp>
        <p:nvSpPr>
          <p:cNvPr id="10" name="Text 8"/>
          <p:cNvSpPr/>
          <p:nvPr/>
        </p:nvSpPr>
        <p:spPr>
          <a:xfrm>
            <a:off x="9838611" y="1642705"/>
            <a:ext cx="2128718" cy="266105"/>
          </a:xfrm>
          <a:prstGeom prst="rect">
            <a:avLst/>
          </a:prstGeom>
          <a:noFill/>
          <a:ln/>
        </p:spPr>
        <p:txBody>
          <a:bodyPr wrap="none" lIns="0" tIns="0" rIns="0" bIns="0" rtlCol="0" anchor="t"/>
          <a:lstStyle/>
          <a:p>
            <a:pPr marL="0" indent="0" algn="l">
              <a:lnSpc>
                <a:spcPts val="2050"/>
              </a:lnSpc>
              <a:buNone/>
            </a:pPr>
            <a:r>
              <a:rPr lang="en-US" sz="1650" dirty="0">
                <a:solidFill>
                  <a:srgbClr val="49495A"/>
                </a:solidFill>
                <a:latin typeface="Libre Baskerville" pitchFamily="34" charset="0"/>
                <a:ea typeface="Libre Baskerville" pitchFamily="34" charset="-122"/>
                <a:cs typeface="Libre Baskerville" pitchFamily="34" charset="-120"/>
              </a:rPr>
              <a:t>Fairness Metrics</a:t>
            </a:r>
            <a:endParaRPr lang="en-US" sz="1650" dirty="0"/>
          </a:p>
        </p:txBody>
      </p:sp>
      <p:sp>
        <p:nvSpPr>
          <p:cNvPr id="11" name="Text 9"/>
          <p:cNvSpPr/>
          <p:nvPr/>
        </p:nvSpPr>
        <p:spPr>
          <a:xfrm>
            <a:off x="9838611" y="2010966"/>
            <a:ext cx="4025384" cy="544830"/>
          </a:xfrm>
          <a:prstGeom prst="rect">
            <a:avLst/>
          </a:prstGeom>
          <a:noFill/>
          <a:ln/>
        </p:spPr>
        <p:txBody>
          <a:bodyPr wrap="square" lIns="0" tIns="0" rIns="0" bIns="0" rtlCol="0" anchor="t"/>
          <a:lstStyle/>
          <a:p>
            <a:pPr marL="0" indent="0" algn="l">
              <a:lnSpc>
                <a:spcPts val="2100"/>
              </a:lnSpc>
              <a:buNone/>
            </a:pPr>
            <a:r>
              <a:rPr lang="en-US" sz="1300" dirty="0">
                <a:solidFill>
                  <a:srgbClr val="49495A"/>
                </a:solidFill>
                <a:latin typeface="Open Sans Light" pitchFamily="34" charset="0"/>
                <a:ea typeface="Open Sans Light" pitchFamily="34" charset="-122"/>
                <a:cs typeface="Open Sans Light" pitchFamily="34" charset="-120"/>
              </a:rPr>
              <a:t>"Disparate Impact" &amp; "Disparate Mistreatment" (accuracy gaps)</a:t>
            </a:r>
            <a:endParaRPr lang="en-US" sz="1300" dirty="0"/>
          </a:p>
        </p:txBody>
      </p:sp>
      <p:sp>
        <p:nvSpPr>
          <p:cNvPr id="12" name="Text 10"/>
          <p:cNvSpPr/>
          <p:nvPr/>
        </p:nvSpPr>
        <p:spPr>
          <a:xfrm>
            <a:off x="596027" y="2981444"/>
            <a:ext cx="4114562" cy="425768"/>
          </a:xfrm>
          <a:prstGeom prst="rect">
            <a:avLst/>
          </a:prstGeom>
          <a:noFill/>
          <a:ln/>
        </p:spPr>
        <p:txBody>
          <a:bodyPr wrap="none" lIns="0" tIns="0" rIns="0" bIns="0" rtlCol="0" anchor="t"/>
          <a:lstStyle/>
          <a:p>
            <a:pPr marL="0" indent="0" algn="l">
              <a:lnSpc>
                <a:spcPts val="3350"/>
              </a:lnSpc>
              <a:buNone/>
            </a:pPr>
            <a:r>
              <a:rPr lang="en-US" sz="2650" dirty="0">
                <a:solidFill>
                  <a:srgbClr val="403CCF"/>
                </a:solidFill>
                <a:latin typeface="Libre Baskerville" pitchFamily="34" charset="0"/>
                <a:ea typeface="Libre Baskerville" pitchFamily="34" charset="-122"/>
                <a:cs typeface="Libre Baskerville" pitchFamily="34" charset="-120"/>
              </a:rPr>
              <a:t>Fairness Metrics Details</a:t>
            </a:r>
            <a:endParaRPr lang="en-US" sz="2650" dirty="0"/>
          </a:p>
        </p:txBody>
      </p:sp>
      <p:sp>
        <p:nvSpPr>
          <p:cNvPr id="13" name="Text 11"/>
          <p:cNvSpPr/>
          <p:nvPr/>
        </p:nvSpPr>
        <p:spPr>
          <a:xfrm>
            <a:off x="596027" y="3475315"/>
            <a:ext cx="5780842" cy="319326"/>
          </a:xfrm>
          <a:prstGeom prst="rect">
            <a:avLst/>
          </a:prstGeom>
          <a:noFill/>
          <a:ln/>
        </p:spPr>
        <p:txBody>
          <a:bodyPr wrap="none" lIns="0" tIns="0" rIns="0" bIns="0" rtlCol="0" anchor="t"/>
          <a:lstStyle/>
          <a:p>
            <a:pPr marL="0" indent="0" algn="l">
              <a:lnSpc>
                <a:spcPts val="2500"/>
              </a:lnSpc>
              <a:buNone/>
            </a:pPr>
            <a:r>
              <a:rPr lang="en-US" sz="2000" dirty="0">
                <a:solidFill>
                  <a:srgbClr val="403CCF"/>
                </a:solidFill>
                <a:latin typeface="Libre Baskerville" pitchFamily="34" charset="0"/>
                <a:ea typeface="Libre Baskerville" pitchFamily="34" charset="-122"/>
                <a:cs typeface="Libre Baskerville" pitchFamily="34" charset="-120"/>
              </a:rPr>
              <a:t>Metric 1: Disparate Impact (Statistical Parity)</a:t>
            </a:r>
            <a:endParaRPr lang="en-US" sz="2000" dirty="0"/>
          </a:p>
        </p:txBody>
      </p:sp>
      <p:sp>
        <p:nvSpPr>
          <p:cNvPr id="14" name="Text 12"/>
          <p:cNvSpPr/>
          <p:nvPr/>
        </p:nvSpPr>
        <p:spPr>
          <a:xfrm>
            <a:off x="596027" y="4050030"/>
            <a:ext cx="13438346" cy="272415"/>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49495A"/>
                </a:solidFill>
                <a:latin typeface="Open Sans ExtraBold" pitchFamily="34" charset="0"/>
                <a:ea typeface="Open Sans ExtraBold" pitchFamily="34" charset="-122"/>
                <a:cs typeface="Open Sans ExtraBold" pitchFamily="34" charset="-120"/>
              </a:rPr>
              <a:t>Definition:</a:t>
            </a:r>
            <a:r>
              <a:rPr lang="en-US" sz="1300" dirty="0">
                <a:solidFill>
                  <a:srgbClr val="49495A"/>
                </a:solidFill>
                <a:latin typeface="Open Sans Light" pitchFamily="34" charset="0"/>
                <a:ea typeface="Open Sans Light" pitchFamily="34" charset="-122"/>
                <a:cs typeface="Open Sans Light" pitchFamily="34" charset="-120"/>
              </a:rPr>
              <a:t> The ratio of the probability of a positive outcome (Approval) for the protected group vs. the unprotected group.</a:t>
            </a:r>
            <a:endParaRPr lang="en-US" sz="1300" dirty="0"/>
          </a:p>
        </p:txBody>
      </p:sp>
      <p:sp>
        <p:nvSpPr>
          <p:cNvPr id="15" name="Text 13"/>
          <p:cNvSpPr/>
          <p:nvPr/>
        </p:nvSpPr>
        <p:spPr>
          <a:xfrm>
            <a:off x="596027" y="4381976"/>
            <a:ext cx="13438346" cy="272415"/>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49495A"/>
                </a:solidFill>
                <a:latin typeface="Open Sans ExtraBold" pitchFamily="34" charset="0"/>
                <a:ea typeface="Open Sans ExtraBold" pitchFamily="34" charset="-122"/>
                <a:cs typeface="Open Sans ExtraBold" pitchFamily="34" charset="-120"/>
              </a:rPr>
              <a:t>Threshold:</a:t>
            </a:r>
            <a:r>
              <a:rPr lang="en-US" sz="1300" dirty="0">
                <a:solidFill>
                  <a:srgbClr val="49495A"/>
                </a:solidFill>
                <a:latin typeface="Open Sans Light" pitchFamily="34" charset="0"/>
                <a:ea typeface="Open Sans Light" pitchFamily="34" charset="-122"/>
                <a:cs typeface="Open Sans Light" pitchFamily="34" charset="-120"/>
              </a:rPr>
              <a:t> The "80% Rule" (legal standard in US employment/lending).</a:t>
            </a:r>
            <a:endParaRPr lang="en-US" sz="1300" dirty="0"/>
          </a:p>
        </p:txBody>
      </p:sp>
      <p:sp>
        <p:nvSpPr>
          <p:cNvPr id="16" name="Text 14"/>
          <p:cNvSpPr/>
          <p:nvPr/>
        </p:nvSpPr>
        <p:spPr>
          <a:xfrm>
            <a:off x="596027" y="4909780"/>
            <a:ext cx="7055168" cy="319326"/>
          </a:xfrm>
          <a:prstGeom prst="rect">
            <a:avLst/>
          </a:prstGeom>
          <a:noFill/>
          <a:ln/>
        </p:spPr>
        <p:txBody>
          <a:bodyPr wrap="none" lIns="0" tIns="0" rIns="0" bIns="0" rtlCol="0" anchor="t"/>
          <a:lstStyle/>
          <a:p>
            <a:pPr marL="0" indent="0" algn="l">
              <a:lnSpc>
                <a:spcPts val="2500"/>
              </a:lnSpc>
              <a:buNone/>
            </a:pPr>
            <a:r>
              <a:rPr lang="en-US" sz="2000" dirty="0">
                <a:solidFill>
                  <a:srgbClr val="403CCF"/>
                </a:solidFill>
                <a:latin typeface="Libre Baskerville" pitchFamily="34" charset="0"/>
                <a:ea typeface="Libre Baskerville" pitchFamily="34" charset="-122"/>
                <a:cs typeface="Libre Baskerville" pitchFamily="34" charset="-120"/>
              </a:rPr>
              <a:t>Metric 2: Disparate Mistreatment (Predictive Equality)</a:t>
            </a:r>
            <a:endParaRPr lang="en-US" sz="2000" dirty="0"/>
          </a:p>
        </p:txBody>
      </p:sp>
      <p:sp>
        <p:nvSpPr>
          <p:cNvPr id="17" name="Text 15"/>
          <p:cNvSpPr/>
          <p:nvPr/>
        </p:nvSpPr>
        <p:spPr>
          <a:xfrm>
            <a:off x="596027" y="5484495"/>
            <a:ext cx="13438346" cy="272415"/>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49495A"/>
                </a:solidFill>
                <a:latin typeface="Open Sans ExtraBold" pitchFamily="34" charset="0"/>
                <a:ea typeface="Open Sans ExtraBold" pitchFamily="34" charset="-122"/>
                <a:cs typeface="Open Sans ExtraBold" pitchFamily="34" charset="-120"/>
              </a:rPr>
              <a:t>Definition:</a:t>
            </a:r>
            <a:r>
              <a:rPr lang="en-US" sz="1300" dirty="0">
                <a:solidFill>
                  <a:srgbClr val="49495A"/>
                </a:solidFill>
                <a:latin typeface="Open Sans Light" pitchFamily="34" charset="0"/>
                <a:ea typeface="Open Sans Light" pitchFamily="34" charset="-122"/>
                <a:cs typeface="Open Sans Light" pitchFamily="34" charset="-120"/>
              </a:rPr>
              <a:t> The difference in Accuracy between groups.</a:t>
            </a:r>
            <a:endParaRPr lang="en-US" sz="1300" dirty="0"/>
          </a:p>
        </p:txBody>
      </p:sp>
      <p:sp>
        <p:nvSpPr>
          <p:cNvPr id="18" name="Text 16"/>
          <p:cNvSpPr/>
          <p:nvPr/>
        </p:nvSpPr>
        <p:spPr>
          <a:xfrm>
            <a:off x="596027" y="5816441"/>
            <a:ext cx="13438346" cy="272415"/>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49495A"/>
                </a:solidFill>
                <a:latin typeface="Open Sans ExtraBold" pitchFamily="34" charset="0"/>
                <a:ea typeface="Open Sans ExtraBold" pitchFamily="34" charset="-122"/>
                <a:cs typeface="Open Sans ExtraBold" pitchFamily="34" charset="-120"/>
              </a:rPr>
              <a:t>Relevance:</a:t>
            </a:r>
            <a:r>
              <a:rPr lang="en-US" sz="1300" dirty="0">
                <a:solidFill>
                  <a:srgbClr val="49495A"/>
                </a:solidFill>
                <a:latin typeface="Open Sans Light" pitchFamily="34" charset="0"/>
                <a:ea typeface="Open Sans Light" pitchFamily="34" charset="-122"/>
                <a:cs typeface="Open Sans Light" pitchFamily="34" charset="-120"/>
              </a:rPr>
              <a:t> Ensuring one group is not "wrongly denied" more often than another.</a:t>
            </a:r>
            <a:endParaRPr lang="en-US" sz="1300" dirty="0"/>
          </a:p>
        </p:txBody>
      </p:sp>
      <p:sp>
        <p:nvSpPr>
          <p:cNvPr id="19" name="Text 17"/>
          <p:cNvSpPr/>
          <p:nvPr/>
        </p:nvSpPr>
        <p:spPr>
          <a:xfrm>
            <a:off x="596027" y="6344245"/>
            <a:ext cx="3405902" cy="425768"/>
          </a:xfrm>
          <a:prstGeom prst="rect">
            <a:avLst/>
          </a:prstGeom>
          <a:noFill/>
          <a:ln/>
        </p:spPr>
        <p:txBody>
          <a:bodyPr wrap="none" lIns="0" tIns="0" rIns="0" bIns="0" rtlCol="0" anchor="t"/>
          <a:lstStyle/>
          <a:p>
            <a:pPr marL="0" indent="0" algn="l">
              <a:lnSpc>
                <a:spcPts val="3350"/>
              </a:lnSpc>
              <a:buNone/>
            </a:pPr>
            <a:r>
              <a:rPr lang="en-US" sz="2650" dirty="0">
                <a:solidFill>
                  <a:srgbClr val="403CCF"/>
                </a:solidFill>
                <a:latin typeface="Libre Baskerville" pitchFamily="34" charset="0"/>
                <a:ea typeface="Libre Baskerville" pitchFamily="34" charset="-122"/>
                <a:cs typeface="Libre Baskerville" pitchFamily="34" charset="-120"/>
              </a:rPr>
              <a:t>Data Collection</a:t>
            </a:r>
            <a:endParaRPr lang="en-US" sz="2650" dirty="0"/>
          </a:p>
        </p:txBody>
      </p:sp>
      <p:sp>
        <p:nvSpPr>
          <p:cNvPr id="20" name="Text 18"/>
          <p:cNvSpPr/>
          <p:nvPr/>
        </p:nvSpPr>
        <p:spPr>
          <a:xfrm>
            <a:off x="596027" y="7025402"/>
            <a:ext cx="13438346" cy="2724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49495A"/>
                </a:solidFill>
                <a:latin typeface="Open Sans Light" pitchFamily="34" charset="0"/>
                <a:ea typeface="Open Sans Light" pitchFamily="34" charset="-122"/>
                <a:cs typeface="Open Sans Light" pitchFamily="34" charset="-120"/>
              </a:rPr>
              <a:t>Secondary data sourcing from a public repository (Kaggle), utilising 2,000 loan application records</a:t>
            </a:r>
            <a:endParaRPr lang="en-US" sz="1300" dirty="0"/>
          </a:p>
        </p:txBody>
      </p:sp>
      <p:sp>
        <p:nvSpPr>
          <p:cNvPr id="21" name="Text 19"/>
          <p:cNvSpPr/>
          <p:nvPr/>
        </p:nvSpPr>
        <p:spPr>
          <a:xfrm>
            <a:off x="596027" y="7357348"/>
            <a:ext cx="13438346" cy="2724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49495A"/>
                </a:solidFill>
                <a:latin typeface="Open Sans Light" pitchFamily="34" charset="0"/>
                <a:ea typeface="Open Sans Light" pitchFamily="34" charset="-122"/>
                <a:cs typeface="Open Sans Light" pitchFamily="34" charset="-120"/>
              </a:rPr>
              <a:t>7 features and 1 binary target variable</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Results</a:t>
            </a:r>
            <a:endParaRPr lang="en-US" sz="2200" dirty="0"/>
          </a:p>
        </p:txBody>
      </p:sp>
      <p:sp>
        <p:nvSpPr>
          <p:cNvPr id="3" name="Text 1"/>
          <p:cNvSpPr/>
          <p:nvPr/>
        </p:nvSpPr>
        <p:spPr>
          <a:xfrm>
            <a:off x="396835" y="711518"/>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03CCF"/>
                </a:solidFill>
                <a:latin typeface="Libre Baskerville" pitchFamily="34" charset="0"/>
                <a:ea typeface="Libre Baskerville" pitchFamily="34" charset="-122"/>
                <a:cs typeface="Libre Baskerville" pitchFamily="34" charset="-120"/>
              </a:rPr>
              <a:t>Preliminary Test – Correlation Matrix</a:t>
            </a:r>
            <a:endParaRPr lang="en-US" sz="1750" dirty="0"/>
          </a:p>
        </p:txBody>
      </p:sp>
      <p:sp>
        <p:nvSpPr>
          <p:cNvPr id="4" name="Text 2"/>
          <p:cNvSpPr/>
          <p:nvPr/>
        </p:nvSpPr>
        <p:spPr>
          <a:xfrm>
            <a:off x="7315199" y="4486594"/>
            <a:ext cx="2475457" cy="234638"/>
          </a:xfrm>
          <a:prstGeom prst="rect">
            <a:avLst/>
          </a:prstGeom>
          <a:noFill/>
          <a:ln/>
        </p:spPr>
        <p:txBody>
          <a:bodyPr wrap="none" lIns="0" tIns="0" rIns="0" bIns="0" rtlCol="0" anchor="t"/>
          <a:lstStyle/>
          <a:p>
            <a:pPr marL="0" indent="0" algn="l">
              <a:lnSpc>
                <a:spcPts val="1400"/>
              </a:lnSpc>
              <a:buNone/>
            </a:pPr>
            <a:r>
              <a:rPr lang="en-US" sz="850" dirty="0">
                <a:solidFill>
                  <a:srgbClr val="49495A"/>
                </a:solidFill>
                <a:latin typeface="Open Sans Light" pitchFamily="34" charset="0"/>
                <a:ea typeface="Open Sans Light" pitchFamily="34" charset="-122"/>
                <a:cs typeface="Open Sans Light" pitchFamily="34" charset="-120"/>
              </a:rPr>
              <a:t>Pearson Correlation by Karl Pearson, 1895:</a:t>
            </a:r>
            <a:endParaRPr lang="en-US" sz="850" dirty="0"/>
          </a:p>
        </p:txBody>
      </p:sp>
      <p:sp>
        <p:nvSpPr>
          <p:cNvPr id="5" name="Text 3"/>
          <p:cNvSpPr/>
          <p:nvPr/>
        </p:nvSpPr>
        <p:spPr>
          <a:xfrm>
            <a:off x="396835" y="1489948"/>
            <a:ext cx="13836729" cy="394692"/>
          </a:xfrm>
          <a:prstGeom prst="rect">
            <a:avLst/>
          </a:prstGeom>
          <a:noFill/>
          <a:ln/>
        </p:spPr>
        <p:txBody>
          <a:bodyPr wrap="square" lIns="0" tIns="0" rIns="0" bIns="0" rtlCol="0" anchor="t"/>
          <a:lstStyle/>
          <a:p>
            <a:pPr marL="0" indent="0" algn="l">
              <a:lnSpc>
                <a:spcPts val="1600"/>
              </a:lnSpc>
              <a:buNone/>
            </a:pPr>
            <a:endParaRPr lang="en-US" sz="1000" dirty="0"/>
          </a:p>
        </p:txBody>
      </p:sp>
      <p:pic>
        <p:nvPicPr>
          <p:cNvPr id="6" name="Image 0" descr="preencoded.png"/>
          <p:cNvPicPr>
            <a:picLocks noChangeAspect="1"/>
          </p:cNvPicPr>
          <p:nvPr/>
        </p:nvPicPr>
        <p:blipFill>
          <a:blip r:embed="rId3"/>
          <a:stretch>
            <a:fillRect/>
          </a:stretch>
        </p:blipFill>
        <p:spPr>
          <a:xfrm>
            <a:off x="3408809" y="3105590"/>
            <a:ext cx="11371897" cy="394692"/>
          </a:xfrm>
          <a:prstGeom prst="rect">
            <a:avLst/>
          </a:prstGeom>
        </p:spPr>
      </p:pic>
      <p:pic>
        <p:nvPicPr>
          <p:cNvPr id="41" name="Picture 40">
            <a:extLst>
              <a:ext uri="{FF2B5EF4-FFF2-40B4-BE49-F238E27FC236}">
                <a16:creationId xmlns:a16="http://schemas.microsoft.com/office/drawing/2014/main" id="{FF20F79A-4507-41E5-7145-FFEFCEA79615}"/>
              </a:ext>
            </a:extLst>
          </p:cNvPr>
          <p:cNvPicPr>
            <a:picLocks noChangeAspect="1"/>
          </p:cNvPicPr>
          <p:nvPr/>
        </p:nvPicPr>
        <p:blipFill>
          <a:blip r:embed="rId4"/>
          <a:stretch>
            <a:fillRect/>
          </a:stretch>
        </p:blipFill>
        <p:spPr>
          <a:xfrm>
            <a:off x="130864" y="1040369"/>
            <a:ext cx="13984366" cy="5561880"/>
          </a:xfrm>
          <a:prstGeom prst="rect">
            <a:avLst/>
          </a:prstGeom>
        </p:spPr>
      </p:pic>
      <p:sp>
        <p:nvSpPr>
          <p:cNvPr id="7" name="Text 1">
            <a:extLst>
              <a:ext uri="{FF2B5EF4-FFF2-40B4-BE49-F238E27FC236}">
                <a16:creationId xmlns:a16="http://schemas.microsoft.com/office/drawing/2014/main" id="{A2CFA1E1-0C8F-F2C0-D439-20C835A23586}"/>
              </a:ext>
            </a:extLst>
          </p:cNvPr>
          <p:cNvSpPr/>
          <p:nvPr/>
        </p:nvSpPr>
        <p:spPr>
          <a:xfrm>
            <a:off x="7809469" y="6555051"/>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03CCF"/>
                </a:solidFill>
                <a:latin typeface="Libre Baskerville" pitchFamily="34" charset="0"/>
                <a:ea typeface="Libre Baskerville" pitchFamily="34" charset="-122"/>
                <a:cs typeface="Libre Baskerville" pitchFamily="34" charset="-120"/>
              </a:rPr>
              <a:t>Challenge-1:</a:t>
            </a:r>
          </a:p>
        </p:txBody>
      </p:sp>
      <p:sp>
        <p:nvSpPr>
          <p:cNvPr id="8" name="Text 15">
            <a:extLst>
              <a:ext uri="{FF2B5EF4-FFF2-40B4-BE49-F238E27FC236}">
                <a16:creationId xmlns:a16="http://schemas.microsoft.com/office/drawing/2014/main" id="{89785C10-082D-99E0-C4FB-F8C0284A0060}"/>
              </a:ext>
            </a:extLst>
          </p:cNvPr>
          <p:cNvSpPr/>
          <p:nvPr/>
        </p:nvSpPr>
        <p:spPr>
          <a:xfrm>
            <a:off x="7809469" y="6833287"/>
            <a:ext cx="6025711" cy="1110122"/>
          </a:xfrm>
          <a:prstGeom prst="rect">
            <a:avLst/>
          </a:prstGeom>
          <a:noFill/>
          <a:ln/>
        </p:spPr>
        <p:txBody>
          <a:bodyPr wrap="none" lIns="0" tIns="0" rIns="0" bIns="0" numCol="1" rtlCol="0" anchor="t"/>
          <a:lstStyle/>
          <a:p>
            <a:pPr>
              <a:lnSpc>
                <a:spcPts val="2100"/>
              </a:lnSpc>
              <a:buSzPct val="100000"/>
            </a:pPr>
            <a:r>
              <a:rPr lang="en-US" sz="1300" b="1" dirty="0">
                <a:solidFill>
                  <a:srgbClr val="49495A"/>
                </a:solidFill>
                <a:latin typeface="Open Sans ExtraBold" pitchFamily="2" charset="0"/>
                <a:ea typeface="Open Sans ExtraBold" pitchFamily="2" charset="0"/>
                <a:cs typeface="Open Sans ExtraBold" pitchFamily="2" charset="0"/>
              </a:rPr>
              <a:t>Potential Data Leakage: </a:t>
            </a:r>
            <a:r>
              <a:rPr lang="en-US" sz="1300" dirty="0">
                <a:solidFill>
                  <a:srgbClr val="49495A"/>
                </a:solidFill>
                <a:latin typeface="Open Sans Light" pitchFamily="2" charset="0"/>
                <a:ea typeface="Open Sans Light" pitchFamily="2" charset="0"/>
                <a:cs typeface="Open Sans Light" pitchFamily="2" charset="0"/>
              </a:rPr>
              <a:t>The feature ‘points’ is a cause for potential data leakage</a:t>
            </a:r>
          </a:p>
          <a:p>
            <a:pPr>
              <a:lnSpc>
                <a:spcPts val="2100"/>
              </a:lnSpc>
              <a:buSzPct val="100000"/>
            </a:pPr>
            <a:r>
              <a:rPr lang="en-US" sz="1300" dirty="0">
                <a:solidFill>
                  <a:srgbClr val="49495A"/>
                </a:solidFill>
                <a:latin typeface="Open Sans Light" pitchFamily="2" charset="0"/>
                <a:ea typeface="Open Sans Light" pitchFamily="2" charset="0"/>
                <a:cs typeface="Open Sans Light" pitchFamily="2" charset="0"/>
              </a:rPr>
              <a:t>because it is not present at the time of approval but rather assigned after loan process.</a:t>
            </a:r>
            <a:endParaRPr lang="en-US" sz="1300" dirty="0">
              <a:latin typeface="Open Sans Light" pitchFamily="2" charset="0"/>
              <a:ea typeface="Open Sans Light" pitchFamily="2" charset="0"/>
              <a:cs typeface="Open Sans Light" pitchFamily="2" charset="0"/>
            </a:endParaRPr>
          </a:p>
        </p:txBody>
      </p:sp>
      <p:pic>
        <p:nvPicPr>
          <p:cNvPr id="10" name="Picture 9" descr="A math equations on a white background&#10;&#10;AI-generated content may be incorrect.">
            <a:extLst>
              <a:ext uri="{FF2B5EF4-FFF2-40B4-BE49-F238E27FC236}">
                <a16:creationId xmlns:a16="http://schemas.microsoft.com/office/drawing/2014/main" id="{4CF6EE53-BB0A-018C-8D02-AFD3D6AF3CE3}"/>
              </a:ext>
            </a:extLst>
          </p:cNvPr>
          <p:cNvPicPr>
            <a:picLocks noChangeAspect="1"/>
          </p:cNvPicPr>
          <p:nvPr/>
        </p:nvPicPr>
        <p:blipFill>
          <a:blip r:embed="rId5"/>
          <a:stretch>
            <a:fillRect/>
          </a:stretch>
        </p:blipFill>
        <p:spPr>
          <a:xfrm>
            <a:off x="396835" y="6696369"/>
            <a:ext cx="6647936" cy="12214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1903-4EAA-B8EC-A49C-D411C616EB7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0058592-D137-ECA4-77AE-DFD9B427D503}"/>
              </a:ext>
            </a:extLst>
          </p:cNvPr>
          <p:cNvSpPr/>
          <p:nvPr/>
        </p:nvSpPr>
        <p:spPr>
          <a:xfrm>
            <a:off x="396835" y="3118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Results</a:t>
            </a:r>
            <a:endParaRPr lang="en-US" sz="2200" dirty="0"/>
          </a:p>
        </p:txBody>
      </p:sp>
      <p:sp>
        <p:nvSpPr>
          <p:cNvPr id="5" name="Text 3">
            <a:extLst>
              <a:ext uri="{FF2B5EF4-FFF2-40B4-BE49-F238E27FC236}">
                <a16:creationId xmlns:a16="http://schemas.microsoft.com/office/drawing/2014/main" id="{1FD6D8AC-46DC-BCD5-B15F-21FFD17370E6}"/>
              </a:ext>
            </a:extLst>
          </p:cNvPr>
          <p:cNvSpPr/>
          <p:nvPr/>
        </p:nvSpPr>
        <p:spPr>
          <a:xfrm>
            <a:off x="396836" y="1489948"/>
            <a:ext cx="4646184" cy="394692"/>
          </a:xfrm>
          <a:prstGeom prst="rect">
            <a:avLst/>
          </a:prstGeom>
          <a:noFill/>
          <a:ln/>
        </p:spPr>
        <p:txBody>
          <a:bodyPr wrap="square" lIns="0" tIns="0" rIns="0" bIns="0" rtlCol="0" anchor="t"/>
          <a:lstStyle/>
          <a:p>
            <a:pPr marL="0" indent="0" algn="l">
              <a:lnSpc>
                <a:spcPts val="1600"/>
              </a:lnSpc>
              <a:buNone/>
            </a:pPr>
            <a:endParaRPr lang="en-US" sz="1000" dirty="0"/>
          </a:p>
        </p:txBody>
      </p:sp>
      <p:sp>
        <p:nvSpPr>
          <p:cNvPr id="7" name="Text 4">
            <a:extLst>
              <a:ext uri="{FF2B5EF4-FFF2-40B4-BE49-F238E27FC236}">
                <a16:creationId xmlns:a16="http://schemas.microsoft.com/office/drawing/2014/main" id="{0CCD84E5-90C4-7A00-7D9E-CE43555764EC}"/>
              </a:ext>
            </a:extLst>
          </p:cNvPr>
          <p:cNvSpPr/>
          <p:nvPr/>
        </p:nvSpPr>
        <p:spPr>
          <a:xfrm>
            <a:off x="418886" y="849255"/>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03CCF"/>
                </a:solidFill>
                <a:latin typeface="Libre Baskerville" pitchFamily="34" charset="0"/>
                <a:ea typeface="Libre Baskerville" pitchFamily="34" charset="-122"/>
                <a:cs typeface="Libre Baskerville" pitchFamily="34" charset="-120"/>
              </a:rPr>
              <a:t>Predictive Findings</a:t>
            </a:r>
            <a:endParaRPr lang="en-US" sz="1750" dirty="0"/>
          </a:p>
        </p:txBody>
      </p:sp>
      <p:sp>
        <p:nvSpPr>
          <p:cNvPr id="8" name="Text 5">
            <a:extLst>
              <a:ext uri="{FF2B5EF4-FFF2-40B4-BE49-F238E27FC236}">
                <a16:creationId xmlns:a16="http://schemas.microsoft.com/office/drawing/2014/main" id="{FC702EC4-9970-D680-7512-8D2B88A6DB8C}"/>
              </a:ext>
            </a:extLst>
          </p:cNvPr>
          <p:cNvSpPr/>
          <p:nvPr/>
        </p:nvSpPr>
        <p:spPr>
          <a:xfrm>
            <a:off x="396835" y="4934430"/>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403CCF"/>
                </a:solidFill>
                <a:latin typeface="Libre Baskerville" pitchFamily="34" charset="0"/>
                <a:ea typeface="Libre Baskerville" pitchFamily="34" charset="-122"/>
                <a:cs typeface="Libre Baskerville" pitchFamily="34" charset="-120"/>
              </a:rPr>
              <a:t>SVM</a:t>
            </a:r>
            <a:endParaRPr lang="en-US" sz="1100" dirty="0"/>
          </a:p>
        </p:txBody>
      </p:sp>
      <p:pic>
        <p:nvPicPr>
          <p:cNvPr id="9" name="Image 1" descr="preencoded.png">
            <a:extLst>
              <a:ext uri="{FF2B5EF4-FFF2-40B4-BE49-F238E27FC236}">
                <a16:creationId xmlns:a16="http://schemas.microsoft.com/office/drawing/2014/main" id="{65C557CB-F489-066B-3F94-E66F802D22C9}"/>
              </a:ext>
            </a:extLst>
          </p:cNvPr>
          <p:cNvPicPr>
            <a:picLocks noChangeAspect="1"/>
          </p:cNvPicPr>
          <p:nvPr/>
        </p:nvPicPr>
        <p:blipFill>
          <a:blip r:embed="rId3"/>
          <a:stretch>
            <a:fillRect/>
          </a:stretch>
        </p:blipFill>
        <p:spPr>
          <a:xfrm>
            <a:off x="396835" y="5528043"/>
            <a:ext cx="4428649" cy="2139672"/>
          </a:xfrm>
          <a:prstGeom prst="rect">
            <a:avLst/>
          </a:prstGeom>
        </p:spPr>
      </p:pic>
      <p:sp>
        <p:nvSpPr>
          <p:cNvPr id="14" name="Text 10">
            <a:extLst>
              <a:ext uri="{FF2B5EF4-FFF2-40B4-BE49-F238E27FC236}">
                <a16:creationId xmlns:a16="http://schemas.microsoft.com/office/drawing/2014/main" id="{FB2182C5-F08F-AEFB-5E66-88BC92DD559F}"/>
              </a:ext>
            </a:extLst>
          </p:cNvPr>
          <p:cNvSpPr/>
          <p:nvPr/>
        </p:nvSpPr>
        <p:spPr>
          <a:xfrm>
            <a:off x="5109805" y="4934430"/>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403CCF"/>
                </a:solidFill>
                <a:latin typeface="Libre Baskerville" pitchFamily="34" charset="0"/>
                <a:ea typeface="Libre Baskerville" pitchFamily="34" charset="-122"/>
                <a:cs typeface="Libre Baskerville" pitchFamily="34" charset="-120"/>
              </a:rPr>
              <a:t>Random Forest</a:t>
            </a:r>
            <a:endParaRPr lang="en-US" sz="1100" dirty="0"/>
          </a:p>
        </p:txBody>
      </p:sp>
      <p:pic>
        <p:nvPicPr>
          <p:cNvPr id="15" name="Image 2" descr="preencoded.png">
            <a:extLst>
              <a:ext uri="{FF2B5EF4-FFF2-40B4-BE49-F238E27FC236}">
                <a16:creationId xmlns:a16="http://schemas.microsoft.com/office/drawing/2014/main" id="{2C0EFA8B-ECF4-B9EA-6E43-BCC3C9B8E32B}"/>
              </a:ext>
            </a:extLst>
          </p:cNvPr>
          <p:cNvPicPr>
            <a:picLocks noChangeAspect="1"/>
          </p:cNvPicPr>
          <p:nvPr/>
        </p:nvPicPr>
        <p:blipFill>
          <a:blip r:embed="rId4"/>
          <a:stretch>
            <a:fillRect/>
          </a:stretch>
        </p:blipFill>
        <p:spPr>
          <a:xfrm>
            <a:off x="5109805" y="5528043"/>
            <a:ext cx="4427220" cy="2138958"/>
          </a:xfrm>
          <a:prstGeom prst="rect">
            <a:avLst/>
          </a:prstGeom>
        </p:spPr>
      </p:pic>
      <p:sp>
        <p:nvSpPr>
          <p:cNvPr id="20" name="Text 15">
            <a:extLst>
              <a:ext uri="{FF2B5EF4-FFF2-40B4-BE49-F238E27FC236}">
                <a16:creationId xmlns:a16="http://schemas.microsoft.com/office/drawing/2014/main" id="{8D0A62D9-7335-90F1-31DB-96FEEB704A7E}"/>
              </a:ext>
            </a:extLst>
          </p:cNvPr>
          <p:cNvSpPr/>
          <p:nvPr/>
        </p:nvSpPr>
        <p:spPr>
          <a:xfrm>
            <a:off x="9821347" y="4934430"/>
            <a:ext cx="1417558" cy="177165"/>
          </a:xfrm>
          <a:prstGeom prst="rect">
            <a:avLst/>
          </a:prstGeom>
          <a:noFill/>
          <a:ln/>
        </p:spPr>
        <p:txBody>
          <a:bodyPr wrap="none" lIns="0" tIns="0" rIns="0" bIns="0" rtlCol="0" anchor="t"/>
          <a:lstStyle/>
          <a:p>
            <a:pPr marL="0" indent="0" algn="l">
              <a:lnSpc>
                <a:spcPts val="1350"/>
              </a:lnSpc>
              <a:buNone/>
            </a:pPr>
            <a:r>
              <a:rPr lang="en-US" sz="1100" dirty="0">
                <a:solidFill>
                  <a:srgbClr val="403CCF"/>
                </a:solidFill>
                <a:latin typeface="Libre Baskerville" pitchFamily="34" charset="0"/>
                <a:ea typeface="Libre Baskerville" pitchFamily="34" charset="-122"/>
                <a:cs typeface="Libre Baskerville" pitchFamily="34" charset="-120"/>
              </a:rPr>
              <a:t>Logistic Regression</a:t>
            </a:r>
            <a:endParaRPr lang="en-US" sz="1100" dirty="0"/>
          </a:p>
        </p:txBody>
      </p:sp>
      <p:pic>
        <p:nvPicPr>
          <p:cNvPr id="21" name="Image 3" descr="preencoded.png">
            <a:extLst>
              <a:ext uri="{FF2B5EF4-FFF2-40B4-BE49-F238E27FC236}">
                <a16:creationId xmlns:a16="http://schemas.microsoft.com/office/drawing/2014/main" id="{751713C6-694D-BDF0-60B5-CFC651AFE695}"/>
              </a:ext>
            </a:extLst>
          </p:cNvPr>
          <p:cNvPicPr>
            <a:picLocks noChangeAspect="1"/>
          </p:cNvPicPr>
          <p:nvPr/>
        </p:nvPicPr>
        <p:blipFill>
          <a:blip r:embed="rId5"/>
          <a:stretch>
            <a:fillRect/>
          </a:stretch>
        </p:blipFill>
        <p:spPr>
          <a:xfrm>
            <a:off x="9821347" y="5528043"/>
            <a:ext cx="4427220" cy="2138958"/>
          </a:xfrm>
          <a:prstGeom prst="rect">
            <a:avLst/>
          </a:prstGeom>
        </p:spPr>
      </p:pic>
      <p:sp>
        <p:nvSpPr>
          <p:cNvPr id="22" name="Shape 16">
            <a:extLst>
              <a:ext uri="{FF2B5EF4-FFF2-40B4-BE49-F238E27FC236}">
                <a16:creationId xmlns:a16="http://schemas.microsoft.com/office/drawing/2014/main" id="{C054C89A-3774-C0A0-C6C7-882C59F415AB}"/>
              </a:ext>
            </a:extLst>
          </p:cNvPr>
          <p:cNvSpPr/>
          <p:nvPr/>
        </p:nvSpPr>
        <p:spPr>
          <a:xfrm>
            <a:off x="418886" y="5204350"/>
            <a:ext cx="113348" cy="113348"/>
          </a:xfrm>
          <a:prstGeom prst="roundRect">
            <a:avLst>
              <a:gd name="adj" fmla="val 16134"/>
            </a:avLst>
          </a:prstGeom>
          <a:solidFill>
            <a:srgbClr val="100F3D"/>
          </a:solidFill>
          <a:ln/>
        </p:spPr>
        <p:txBody>
          <a:bodyPr/>
          <a:lstStyle/>
          <a:p>
            <a:endParaRPr lang="en-US"/>
          </a:p>
        </p:txBody>
      </p:sp>
      <p:sp>
        <p:nvSpPr>
          <p:cNvPr id="23" name="Text 17">
            <a:extLst>
              <a:ext uri="{FF2B5EF4-FFF2-40B4-BE49-F238E27FC236}">
                <a16:creationId xmlns:a16="http://schemas.microsoft.com/office/drawing/2014/main" id="{F95FD98C-7306-421F-1F77-7361FE3477D5}"/>
              </a:ext>
            </a:extLst>
          </p:cNvPr>
          <p:cNvSpPr/>
          <p:nvPr/>
        </p:nvSpPr>
        <p:spPr>
          <a:xfrm>
            <a:off x="593194" y="5204350"/>
            <a:ext cx="704493" cy="113467"/>
          </a:xfrm>
          <a:prstGeom prst="rect">
            <a:avLst/>
          </a:prstGeom>
          <a:noFill/>
          <a:ln/>
        </p:spPr>
        <p:txBody>
          <a:bodyPr wrap="none" lIns="0" tIns="0" rIns="0" bIns="0" rtlCol="0" anchor="t"/>
          <a:lstStyle/>
          <a:p>
            <a:pPr marL="0" indent="0" algn="l">
              <a:lnSpc>
                <a:spcPts val="850"/>
              </a:lnSpc>
              <a:buNone/>
            </a:pPr>
            <a:r>
              <a:rPr lang="en-US" sz="850" dirty="0">
                <a:solidFill>
                  <a:srgbClr val="49495A"/>
                </a:solidFill>
                <a:latin typeface="Open Sans Light" pitchFamily="34" charset="0"/>
                <a:ea typeface="Open Sans Light" pitchFamily="34" charset="-122"/>
                <a:cs typeface="Open Sans Light" pitchFamily="34" charset="-120"/>
              </a:rPr>
              <a:t>Approved (%)</a:t>
            </a:r>
            <a:endParaRPr lang="en-US" sz="850" dirty="0"/>
          </a:p>
        </p:txBody>
      </p:sp>
      <p:sp>
        <p:nvSpPr>
          <p:cNvPr id="24" name="Shape 18">
            <a:extLst>
              <a:ext uri="{FF2B5EF4-FFF2-40B4-BE49-F238E27FC236}">
                <a16:creationId xmlns:a16="http://schemas.microsoft.com/office/drawing/2014/main" id="{DE810E27-8294-CEE8-A768-74CD395BF242}"/>
              </a:ext>
            </a:extLst>
          </p:cNvPr>
          <p:cNvSpPr/>
          <p:nvPr/>
        </p:nvSpPr>
        <p:spPr>
          <a:xfrm>
            <a:off x="1450087" y="5204350"/>
            <a:ext cx="113348" cy="113348"/>
          </a:xfrm>
          <a:prstGeom prst="roundRect">
            <a:avLst>
              <a:gd name="adj" fmla="val 16134"/>
            </a:avLst>
          </a:prstGeom>
          <a:solidFill>
            <a:srgbClr val="2D2AAA"/>
          </a:solidFill>
          <a:ln/>
        </p:spPr>
        <p:txBody>
          <a:bodyPr/>
          <a:lstStyle/>
          <a:p>
            <a:endParaRPr lang="en-US"/>
          </a:p>
        </p:txBody>
      </p:sp>
      <p:sp>
        <p:nvSpPr>
          <p:cNvPr id="25" name="Text 19">
            <a:extLst>
              <a:ext uri="{FF2B5EF4-FFF2-40B4-BE49-F238E27FC236}">
                <a16:creationId xmlns:a16="http://schemas.microsoft.com/office/drawing/2014/main" id="{42132E58-D58A-D039-9EE9-1197AA5AABB4}"/>
              </a:ext>
            </a:extLst>
          </p:cNvPr>
          <p:cNvSpPr/>
          <p:nvPr/>
        </p:nvSpPr>
        <p:spPr>
          <a:xfrm>
            <a:off x="1624394" y="5204350"/>
            <a:ext cx="660202" cy="113467"/>
          </a:xfrm>
          <a:prstGeom prst="rect">
            <a:avLst/>
          </a:prstGeom>
          <a:noFill/>
          <a:ln/>
        </p:spPr>
        <p:txBody>
          <a:bodyPr wrap="none" lIns="0" tIns="0" rIns="0" bIns="0" rtlCol="0" anchor="t"/>
          <a:lstStyle/>
          <a:p>
            <a:pPr marL="0" indent="0" algn="l">
              <a:lnSpc>
                <a:spcPts val="850"/>
              </a:lnSpc>
              <a:buNone/>
            </a:pPr>
            <a:r>
              <a:rPr lang="en-US" sz="850" dirty="0">
                <a:solidFill>
                  <a:srgbClr val="49495A"/>
                </a:solidFill>
                <a:latin typeface="Open Sans Light" pitchFamily="34" charset="0"/>
                <a:ea typeface="Open Sans Light" pitchFamily="34" charset="-122"/>
                <a:cs typeface="Open Sans Light" pitchFamily="34" charset="-120"/>
              </a:rPr>
              <a:t>Accuracy (%)</a:t>
            </a:r>
            <a:endParaRPr lang="en-US" sz="850" dirty="0"/>
          </a:p>
        </p:txBody>
      </p:sp>
      <p:sp>
        <p:nvSpPr>
          <p:cNvPr id="26" name="Text 20">
            <a:extLst>
              <a:ext uri="{FF2B5EF4-FFF2-40B4-BE49-F238E27FC236}">
                <a16:creationId xmlns:a16="http://schemas.microsoft.com/office/drawing/2014/main" id="{AA353B7E-4056-3C00-5E3B-8264F1081794}"/>
              </a:ext>
            </a:extLst>
          </p:cNvPr>
          <p:cNvSpPr/>
          <p:nvPr/>
        </p:nvSpPr>
        <p:spPr>
          <a:xfrm>
            <a:off x="396217" y="1336545"/>
            <a:ext cx="2265878" cy="212646"/>
          </a:xfrm>
          <a:prstGeom prst="rect">
            <a:avLst/>
          </a:prstGeom>
          <a:noFill/>
          <a:ln/>
        </p:spPr>
        <p:txBody>
          <a:bodyPr wrap="none" lIns="0" tIns="0" rIns="0" bIns="0" rtlCol="0" anchor="t"/>
          <a:lstStyle/>
          <a:p>
            <a:pPr marL="0" indent="0" algn="l">
              <a:lnSpc>
                <a:spcPts val="1650"/>
              </a:lnSpc>
              <a:buNone/>
            </a:pPr>
            <a:r>
              <a:rPr lang="en-US" sz="1300" dirty="0">
                <a:solidFill>
                  <a:srgbClr val="403CCF"/>
                </a:solidFill>
                <a:latin typeface="Libre Baskerville" pitchFamily="34" charset="0"/>
                <a:ea typeface="Libre Baskerville" pitchFamily="34" charset="-122"/>
                <a:cs typeface="Libre Baskerville" pitchFamily="34" charset="-120"/>
              </a:rPr>
              <a:t>Overall Accuracy Comparison</a:t>
            </a:r>
            <a:endParaRPr lang="en-US" sz="1300" dirty="0"/>
          </a:p>
        </p:txBody>
      </p:sp>
      <p:pic>
        <p:nvPicPr>
          <p:cNvPr id="27" name="Image 4" descr="preencoded.png">
            <a:extLst>
              <a:ext uri="{FF2B5EF4-FFF2-40B4-BE49-F238E27FC236}">
                <a16:creationId xmlns:a16="http://schemas.microsoft.com/office/drawing/2014/main" id="{8D9864C2-F5CD-744A-D9CD-3921101676E6}"/>
              </a:ext>
            </a:extLst>
          </p:cNvPr>
          <p:cNvPicPr>
            <a:picLocks noChangeAspect="1"/>
          </p:cNvPicPr>
          <p:nvPr/>
        </p:nvPicPr>
        <p:blipFill>
          <a:blip r:embed="rId6"/>
          <a:stretch>
            <a:fillRect/>
          </a:stretch>
        </p:blipFill>
        <p:spPr>
          <a:xfrm>
            <a:off x="396217" y="1998512"/>
            <a:ext cx="4165025" cy="2332384"/>
          </a:xfrm>
          <a:prstGeom prst="rect">
            <a:avLst/>
          </a:prstGeom>
        </p:spPr>
      </p:pic>
      <p:sp>
        <p:nvSpPr>
          <p:cNvPr id="32" name="TextBox 31">
            <a:extLst>
              <a:ext uri="{FF2B5EF4-FFF2-40B4-BE49-F238E27FC236}">
                <a16:creationId xmlns:a16="http://schemas.microsoft.com/office/drawing/2014/main" id="{9B7CB0DE-D4A8-B8AC-7871-4F7BAF7AD842}"/>
              </a:ext>
            </a:extLst>
          </p:cNvPr>
          <p:cNvSpPr txBox="1"/>
          <p:nvPr/>
        </p:nvSpPr>
        <p:spPr>
          <a:xfrm>
            <a:off x="549760" y="1641946"/>
            <a:ext cx="4646183" cy="230832"/>
          </a:xfrm>
          <a:prstGeom prst="rect">
            <a:avLst/>
          </a:prstGeom>
          <a:noFill/>
        </p:spPr>
        <p:txBody>
          <a:bodyPr wrap="square" rtlCol="0">
            <a:spAutoFit/>
          </a:bodyPr>
          <a:lstStyle/>
          <a:p>
            <a:r>
              <a:rPr lang="en-US" sz="900" dirty="0">
                <a:solidFill>
                  <a:schemeClr val="tx1">
                    <a:lumMod val="65000"/>
                    <a:lumOff val="35000"/>
                  </a:schemeClr>
                </a:solidFill>
                <a:latin typeface="Libre Baskerville" pitchFamily="2" charset="0"/>
              </a:rPr>
              <a:t>SVM – 95% 		RF – 97%		LR – 99%</a:t>
            </a:r>
          </a:p>
        </p:txBody>
      </p:sp>
      <p:sp>
        <p:nvSpPr>
          <p:cNvPr id="33" name="Text 20">
            <a:extLst>
              <a:ext uri="{FF2B5EF4-FFF2-40B4-BE49-F238E27FC236}">
                <a16:creationId xmlns:a16="http://schemas.microsoft.com/office/drawing/2014/main" id="{0B009568-9EE8-5FFD-D695-C273E412D592}"/>
              </a:ext>
            </a:extLst>
          </p:cNvPr>
          <p:cNvSpPr/>
          <p:nvPr/>
        </p:nvSpPr>
        <p:spPr>
          <a:xfrm>
            <a:off x="396217" y="4590121"/>
            <a:ext cx="2265878" cy="212646"/>
          </a:xfrm>
          <a:prstGeom prst="rect">
            <a:avLst/>
          </a:prstGeom>
          <a:noFill/>
          <a:ln/>
        </p:spPr>
        <p:txBody>
          <a:bodyPr wrap="none" lIns="0" tIns="0" rIns="0" bIns="0" rtlCol="0" anchor="t"/>
          <a:lstStyle/>
          <a:p>
            <a:pPr marL="0" indent="0" algn="l">
              <a:lnSpc>
                <a:spcPts val="1650"/>
              </a:lnSpc>
              <a:buNone/>
            </a:pPr>
            <a:r>
              <a:rPr lang="en-US" sz="1300" dirty="0">
                <a:solidFill>
                  <a:srgbClr val="403CCF"/>
                </a:solidFill>
                <a:latin typeface="Libre Baskerville" pitchFamily="34" charset="0"/>
                <a:ea typeface="Libre Baskerville" pitchFamily="34" charset="-122"/>
                <a:cs typeface="Libre Baskerville" pitchFamily="34" charset="-120"/>
              </a:rPr>
              <a:t>Disparate Impact &amp; Disparate Mistreatment on Accuracy</a:t>
            </a:r>
            <a:endParaRPr lang="en-US" sz="1300" dirty="0"/>
          </a:p>
        </p:txBody>
      </p:sp>
      <p:sp>
        <p:nvSpPr>
          <p:cNvPr id="35" name="Shape 6">
            <a:extLst>
              <a:ext uri="{FF2B5EF4-FFF2-40B4-BE49-F238E27FC236}">
                <a16:creationId xmlns:a16="http://schemas.microsoft.com/office/drawing/2014/main" id="{901CD7FC-EB4F-02BE-FD5D-2B764DD87D58}"/>
              </a:ext>
            </a:extLst>
          </p:cNvPr>
          <p:cNvSpPr/>
          <p:nvPr/>
        </p:nvSpPr>
        <p:spPr>
          <a:xfrm>
            <a:off x="491427" y="1708591"/>
            <a:ext cx="113348" cy="113348"/>
          </a:xfrm>
          <a:prstGeom prst="roundRect">
            <a:avLst>
              <a:gd name="adj" fmla="val 16134"/>
            </a:avLst>
          </a:prstGeom>
          <a:solidFill>
            <a:srgbClr val="100F3D"/>
          </a:solidFill>
          <a:ln/>
        </p:spPr>
        <p:txBody>
          <a:bodyPr/>
          <a:lstStyle/>
          <a:p>
            <a:endParaRPr lang="en-US"/>
          </a:p>
        </p:txBody>
      </p:sp>
      <p:sp>
        <p:nvSpPr>
          <p:cNvPr id="36" name="Shape 6">
            <a:extLst>
              <a:ext uri="{FF2B5EF4-FFF2-40B4-BE49-F238E27FC236}">
                <a16:creationId xmlns:a16="http://schemas.microsoft.com/office/drawing/2014/main" id="{523EA5CC-B323-C9F8-F015-B35092232076}"/>
              </a:ext>
            </a:extLst>
          </p:cNvPr>
          <p:cNvSpPr/>
          <p:nvPr/>
        </p:nvSpPr>
        <p:spPr>
          <a:xfrm>
            <a:off x="2285716" y="1695385"/>
            <a:ext cx="113348" cy="113348"/>
          </a:xfrm>
          <a:prstGeom prst="roundRect">
            <a:avLst>
              <a:gd name="adj" fmla="val 16134"/>
            </a:avLst>
          </a:prstGeom>
          <a:solidFill>
            <a:srgbClr val="242086"/>
          </a:solidFill>
          <a:ln/>
        </p:spPr>
        <p:txBody>
          <a:bodyPr/>
          <a:lstStyle/>
          <a:p>
            <a:endParaRPr lang="en-US"/>
          </a:p>
        </p:txBody>
      </p:sp>
      <p:sp>
        <p:nvSpPr>
          <p:cNvPr id="37" name="Shape 6">
            <a:extLst>
              <a:ext uri="{FF2B5EF4-FFF2-40B4-BE49-F238E27FC236}">
                <a16:creationId xmlns:a16="http://schemas.microsoft.com/office/drawing/2014/main" id="{B5B44153-5C1D-B4CB-D294-BC06BBB357FC}"/>
              </a:ext>
            </a:extLst>
          </p:cNvPr>
          <p:cNvSpPr/>
          <p:nvPr/>
        </p:nvSpPr>
        <p:spPr>
          <a:xfrm>
            <a:off x="4080005" y="1695385"/>
            <a:ext cx="113348" cy="113348"/>
          </a:xfrm>
          <a:prstGeom prst="roundRect">
            <a:avLst>
              <a:gd name="adj" fmla="val 16134"/>
            </a:avLst>
          </a:prstGeom>
          <a:solidFill>
            <a:srgbClr val="3834CD"/>
          </a:solidFill>
          <a:ln/>
        </p:spPr>
        <p:txBody>
          <a:bodyPr/>
          <a:lstStyle/>
          <a:p>
            <a:endParaRPr lang="en-US"/>
          </a:p>
        </p:txBody>
      </p:sp>
      <p:sp>
        <p:nvSpPr>
          <p:cNvPr id="16" name="Text 21">
            <a:extLst>
              <a:ext uri="{FF2B5EF4-FFF2-40B4-BE49-F238E27FC236}">
                <a16:creationId xmlns:a16="http://schemas.microsoft.com/office/drawing/2014/main" id="{9288F574-13B1-DADB-12FE-7A71CE77412C}"/>
              </a:ext>
            </a:extLst>
          </p:cNvPr>
          <p:cNvSpPr/>
          <p:nvPr/>
        </p:nvSpPr>
        <p:spPr>
          <a:xfrm>
            <a:off x="5550210" y="1389288"/>
            <a:ext cx="1701165" cy="212646"/>
          </a:xfrm>
          <a:prstGeom prst="rect">
            <a:avLst/>
          </a:prstGeom>
          <a:noFill/>
          <a:ln/>
        </p:spPr>
        <p:txBody>
          <a:bodyPr wrap="none" lIns="0" tIns="0" rIns="0" bIns="0" rtlCol="0" anchor="t"/>
          <a:lstStyle/>
          <a:p>
            <a:pPr marL="0" indent="0" algn="l">
              <a:lnSpc>
                <a:spcPts val="1650"/>
              </a:lnSpc>
              <a:buNone/>
            </a:pPr>
            <a:r>
              <a:rPr lang="en-US" sz="1300" dirty="0">
                <a:solidFill>
                  <a:srgbClr val="403CCF"/>
                </a:solidFill>
                <a:latin typeface="Libre Baskerville" pitchFamily="34" charset="0"/>
                <a:ea typeface="Libre Baskerville" pitchFamily="34" charset="-122"/>
                <a:cs typeface="Libre Baskerville" pitchFamily="34" charset="-120"/>
              </a:rPr>
              <a:t>Fairness Audit</a:t>
            </a:r>
            <a:endParaRPr lang="en-US" sz="1300" dirty="0"/>
          </a:p>
        </p:txBody>
      </p:sp>
      <p:sp>
        <p:nvSpPr>
          <p:cNvPr id="17" name="Text 22">
            <a:extLst>
              <a:ext uri="{FF2B5EF4-FFF2-40B4-BE49-F238E27FC236}">
                <a16:creationId xmlns:a16="http://schemas.microsoft.com/office/drawing/2014/main" id="{1195F5BC-ED36-EDF1-0201-09699A273926}"/>
              </a:ext>
            </a:extLst>
          </p:cNvPr>
          <p:cNvSpPr/>
          <p:nvPr/>
        </p:nvSpPr>
        <p:spPr>
          <a:xfrm>
            <a:off x="5550210" y="1673136"/>
            <a:ext cx="7022790" cy="892263"/>
          </a:xfrm>
          <a:prstGeom prst="rect">
            <a:avLst/>
          </a:prstGeom>
          <a:noFill/>
          <a:ln/>
        </p:spPr>
        <p:txBody>
          <a:bodyPr wrap="none" lIns="0" tIns="0" rIns="0" bIns="0" rtlCol="0" anchor="t"/>
          <a:lstStyle/>
          <a:p>
            <a:pPr marL="171450" indent="-171450" algn="l">
              <a:lnSpc>
                <a:spcPct val="150000"/>
              </a:lnSpc>
              <a:buFont typeface="Arial" panose="020B0604020202020204" pitchFamily="34" charset="0"/>
              <a:buChar char="•"/>
            </a:pPr>
            <a:r>
              <a:rPr lang="en-US" sz="1100" dirty="0">
                <a:solidFill>
                  <a:srgbClr val="49495A"/>
                </a:solidFill>
                <a:latin typeface="Open Sans Light" pitchFamily="34" charset="0"/>
                <a:ea typeface="Open Sans Light" pitchFamily="34" charset="-122"/>
                <a:cs typeface="Open Sans Light" pitchFamily="34" charset="-120"/>
              </a:rPr>
              <a:t>The "Disparate Mistreatment on Accuracy" is the difference in Accuracy between Males &amp; Females.</a:t>
            </a:r>
          </a:p>
          <a:p>
            <a:pPr marL="171450" indent="-171450">
              <a:lnSpc>
                <a:spcPct val="150000"/>
              </a:lnSpc>
              <a:buFont typeface="Arial" panose="020B0604020202020204" pitchFamily="34" charset="0"/>
              <a:buChar char="•"/>
            </a:pPr>
            <a:r>
              <a:rPr lang="en-US" sz="1100" dirty="0">
                <a:solidFill>
                  <a:srgbClr val="49495A"/>
                </a:solidFill>
                <a:latin typeface="Open Sans Light" pitchFamily="34" charset="0"/>
                <a:ea typeface="Open Sans Light" pitchFamily="34" charset="-122"/>
                <a:cs typeface="Open Sans Light" pitchFamily="34" charset="-120"/>
              </a:rPr>
              <a:t>The "Disparate Impact” is the difference in Approved % between Males &amp; Females.</a:t>
            </a:r>
          </a:p>
          <a:p>
            <a:pPr marL="171450" indent="-171450" algn="l">
              <a:lnSpc>
                <a:spcPct val="150000"/>
              </a:lnSpc>
              <a:buFont typeface="Arial" panose="020B0604020202020204" pitchFamily="34" charset="0"/>
              <a:buChar char="•"/>
            </a:pPr>
            <a:r>
              <a:rPr lang="en-US" sz="1100" dirty="0">
                <a:solidFill>
                  <a:srgbClr val="49495A"/>
                </a:solidFill>
                <a:latin typeface="Open Sans Light" pitchFamily="34" charset="0"/>
                <a:ea typeface="Open Sans Light" pitchFamily="34" charset="-122"/>
                <a:cs typeface="Open Sans Light" pitchFamily="34" charset="-120"/>
              </a:rPr>
              <a:t> </a:t>
            </a:r>
            <a:r>
              <a:rPr lang="en-US" sz="1100" b="1" dirty="0">
                <a:solidFill>
                  <a:srgbClr val="403CCF"/>
                </a:solidFill>
                <a:latin typeface="Open Sans ExtraBold" pitchFamily="34" charset="0"/>
                <a:ea typeface="Open Sans ExtraBold" pitchFamily="34" charset="-122"/>
                <a:cs typeface="Open Sans ExtraBold" pitchFamily="34" charset="-120"/>
              </a:rPr>
              <a:t>Logistic Regression demonstrated the smallest gap in both cases</a:t>
            </a:r>
            <a:r>
              <a:rPr lang="en-US" sz="1100" b="1" dirty="0">
                <a:solidFill>
                  <a:srgbClr val="49495A"/>
                </a:solidFill>
                <a:latin typeface="Open Sans Light" pitchFamily="34" charset="0"/>
                <a:ea typeface="Open Sans Light" pitchFamily="34" charset="-122"/>
                <a:cs typeface="Open Sans Light" pitchFamily="34" charset="-120"/>
              </a:rPr>
              <a:t>.</a:t>
            </a:r>
            <a:endParaRPr lang="en-US" sz="1100" dirty="0">
              <a:solidFill>
                <a:srgbClr val="49495A"/>
              </a:solidFill>
              <a:latin typeface="Open Sans Light" pitchFamily="34" charset="0"/>
              <a:ea typeface="Open Sans Light" pitchFamily="34" charset="-122"/>
              <a:cs typeface="Open Sans Light" pitchFamily="34" charset="-120"/>
            </a:endParaRPr>
          </a:p>
        </p:txBody>
      </p:sp>
      <p:cxnSp>
        <p:nvCxnSpPr>
          <p:cNvPr id="4" name="Straight Connector 3">
            <a:extLst>
              <a:ext uri="{FF2B5EF4-FFF2-40B4-BE49-F238E27FC236}">
                <a16:creationId xmlns:a16="http://schemas.microsoft.com/office/drawing/2014/main" id="{86C1CE8E-0C67-EB1C-4905-519AB146D656}"/>
              </a:ext>
            </a:extLst>
          </p:cNvPr>
          <p:cNvCxnSpPr>
            <a:cxnSpLocks/>
          </p:cNvCxnSpPr>
          <p:nvPr/>
        </p:nvCxnSpPr>
        <p:spPr>
          <a:xfrm>
            <a:off x="790832" y="6809181"/>
            <a:ext cx="37704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A92FCD5-B7A6-AD74-19B7-B35D71DE5417}"/>
              </a:ext>
            </a:extLst>
          </p:cNvPr>
          <p:cNvCxnSpPr>
            <a:cxnSpLocks/>
          </p:cNvCxnSpPr>
          <p:nvPr/>
        </p:nvCxnSpPr>
        <p:spPr>
          <a:xfrm>
            <a:off x="867517" y="6012204"/>
            <a:ext cx="37704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0D0E78-9B6A-7D70-BEC5-3796977EAECC}"/>
              </a:ext>
            </a:extLst>
          </p:cNvPr>
          <p:cNvCxnSpPr>
            <a:cxnSpLocks/>
          </p:cNvCxnSpPr>
          <p:nvPr/>
        </p:nvCxnSpPr>
        <p:spPr>
          <a:xfrm>
            <a:off x="5550210" y="6840311"/>
            <a:ext cx="37704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882360D-F18E-C5CB-4C4A-108E1DB5E459}"/>
              </a:ext>
            </a:extLst>
          </p:cNvPr>
          <p:cNvCxnSpPr>
            <a:cxnSpLocks/>
          </p:cNvCxnSpPr>
          <p:nvPr/>
        </p:nvCxnSpPr>
        <p:spPr>
          <a:xfrm>
            <a:off x="5550210" y="5979524"/>
            <a:ext cx="37704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881E29-6B5F-3E61-57F6-145E4D37A8C7}"/>
              </a:ext>
            </a:extLst>
          </p:cNvPr>
          <p:cNvCxnSpPr>
            <a:cxnSpLocks/>
          </p:cNvCxnSpPr>
          <p:nvPr/>
        </p:nvCxnSpPr>
        <p:spPr>
          <a:xfrm>
            <a:off x="10228126" y="6809181"/>
            <a:ext cx="37704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619C091-8462-69CE-61A5-D69099707091}"/>
              </a:ext>
            </a:extLst>
          </p:cNvPr>
          <p:cNvCxnSpPr>
            <a:cxnSpLocks/>
          </p:cNvCxnSpPr>
          <p:nvPr/>
        </p:nvCxnSpPr>
        <p:spPr>
          <a:xfrm>
            <a:off x="10463154" y="5942250"/>
            <a:ext cx="377041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994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B97E6-E27C-F461-1B9C-5AAC9E1AD10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B82ED3D-7A4A-E8CF-604A-E2779D8F5391}"/>
              </a:ext>
            </a:extLst>
          </p:cNvPr>
          <p:cNvSpPr/>
          <p:nvPr/>
        </p:nvSpPr>
        <p:spPr>
          <a:xfrm>
            <a:off x="793790" y="1384042"/>
            <a:ext cx="9563219"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Research Findings</a:t>
            </a:r>
            <a:endParaRPr lang="en-US" sz="4450" dirty="0"/>
          </a:p>
        </p:txBody>
      </p:sp>
      <p:sp>
        <p:nvSpPr>
          <p:cNvPr id="3" name="Text 1">
            <a:extLst>
              <a:ext uri="{FF2B5EF4-FFF2-40B4-BE49-F238E27FC236}">
                <a16:creationId xmlns:a16="http://schemas.microsoft.com/office/drawing/2014/main" id="{4760AE9B-0C0B-A355-D728-927287FA0ABB}"/>
              </a:ext>
            </a:extLst>
          </p:cNvPr>
          <p:cNvSpPr/>
          <p:nvPr/>
        </p:nvSpPr>
        <p:spPr>
          <a:xfrm>
            <a:off x="793790" y="30141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Questions</a:t>
            </a:r>
            <a:endParaRPr lang="en-US" sz="2200" dirty="0"/>
          </a:p>
        </p:txBody>
      </p:sp>
      <p:sp>
        <p:nvSpPr>
          <p:cNvPr id="4" name="Text 2">
            <a:extLst>
              <a:ext uri="{FF2B5EF4-FFF2-40B4-BE49-F238E27FC236}">
                <a16:creationId xmlns:a16="http://schemas.microsoft.com/office/drawing/2014/main" id="{52E505E1-9588-6C42-424E-015DF6673BCB}"/>
              </a:ext>
            </a:extLst>
          </p:cNvPr>
          <p:cNvSpPr/>
          <p:nvPr/>
        </p:nvSpPr>
        <p:spPr>
          <a:xfrm>
            <a:off x="793790" y="3595330"/>
            <a:ext cx="6244709" cy="126575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dirty="0">
                <a:solidFill>
                  <a:srgbClr val="49495A"/>
                </a:solidFill>
                <a:latin typeface="Open Sans Light" pitchFamily="34" charset="0"/>
                <a:ea typeface="Open Sans Light" pitchFamily="34" charset="-122"/>
                <a:cs typeface="Open Sans Light" pitchFamily="34" charset="-120"/>
              </a:rPr>
              <a:t>Does historical loan data already contain gender bias?</a:t>
            </a:r>
          </a:p>
          <a:p>
            <a:pPr algn="l">
              <a:lnSpc>
                <a:spcPts val="2850"/>
              </a:lnSpc>
              <a:buSzPct val="100000"/>
            </a:pPr>
            <a:r>
              <a:rPr lang="en-US" sz="1750" dirty="0">
                <a:solidFill>
                  <a:srgbClr val="49495A"/>
                </a:solidFill>
                <a:latin typeface="Open Sans Light" pitchFamily="34" charset="0"/>
                <a:ea typeface="Open Sans Light" pitchFamily="34" charset="-122"/>
                <a:cs typeface="Open Sans Light" pitchFamily="34" charset="-120"/>
              </a:rPr>
              <a:t>A.   Yes, historical loan data does contain a minimal gender bias in this dataset.</a:t>
            </a:r>
          </a:p>
        </p:txBody>
      </p:sp>
      <p:sp>
        <p:nvSpPr>
          <p:cNvPr id="5" name="Text 3">
            <a:extLst>
              <a:ext uri="{FF2B5EF4-FFF2-40B4-BE49-F238E27FC236}">
                <a16:creationId xmlns:a16="http://schemas.microsoft.com/office/drawing/2014/main" id="{CE667AF7-739A-D3B0-D980-F1F0CC3F2BD9}"/>
              </a:ext>
            </a:extLst>
          </p:cNvPr>
          <p:cNvSpPr/>
          <p:nvPr/>
        </p:nvSpPr>
        <p:spPr>
          <a:xfrm>
            <a:off x="7136170" y="3570446"/>
            <a:ext cx="6244709" cy="1088708"/>
          </a:xfrm>
          <a:prstGeom prst="rect">
            <a:avLst/>
          </a:prstGeom>
          <a:noFill/>
          <a:ln/>
        </p:spPr>
        <p:txBody>
          <a:bodyPr wrap="square" lIns="0" tIns="0" rIns="0" bIns="0" rtlCol="0" anchor="t"/>
          <a:lstStyle/>
          <a:p>
            <a:pPr marL="342900" indent="-342900">
              <a:lnSpc>
                <a:spcPts val="2850"/>
              </a:lnSpc>
              <a:buSzPct val="100000"/>
              <a:buFont typeface="+mj-lt"/>
              <a:buAutoNum type="arabicPeriod" startAt="2"/>
            </a:pPr>
            <a:r>
              <a:rPr lang="en-US" sz="1750" dirty="0">
                <a:solidFill>
                  <a:srgbClr val="49495A"/>
                </a:solidFill>
                <a:latin typeface="Open Sans Light" pitchFamily="34" charset="0"/>
                <a:ea typeface="Open Sans Light" pitchFamily="34" charset="-122"/>
                <a:cs typeface="Open Sans Light" pitchFamily="34" charset="-120"/>
              </a:rPr>
              <a:t>Which classification algorithm (SVM, RF, or LR) has the least unfair errors: “Disparate Impact” &amp; “Disparate Mistreatment”?</a:t>
            </a:r>
            <a:endParaRPr lang="en-US" sz="1750" dirty="0"/>
          </a:p>
          <a:p>
            <a:pPr algn="l">
              <a:lnSpc>
                <a:spcPts val="2850"/>
              </a:lnSpc>
              <a:buSzPct val="100000"/>
            </a:pPr>
            <a:r>
              <a:rPr lang="en-US" sz="1750" dirty="0">
                <a:solidFill>
                  <a:srgbClr val="49495A"/>
                </a:solidFill>
                <a:latin typeface="Open Sans Light" pitchFamily="34" charset="0"/>
                <a:ea typeface="Open Sans Light" pitchFamily="34" charset="-122"/>
                <a:cs typeface="Open Sans Light" pitchFamily="34" charset="-120"/>
              </a:rPr>
              <a:t>A.   LR outperforms RF and SVM in terms of fairness and      overall accuracy because the relation of features and target was simple. Which is different than Sudhakar et al. (2020) who found RF to outperform LR but harder to interpret.</a:t>
            </a:r>
            <a:endParaRPr lang="en-US" sz="1750" dirty="0"/>
          </a:p>
        </p:txBody>
      </p:sp>
    </p:spTree>
    <p:extLst>
      <p:ext uri="{BB962C8B-B14F-4D97-AF65-F5344CB8AC3E}">
        <p14:creationId xmlns:p14="http://schemas.microsoft.com/office/powerpoint/2010/main" val="1443278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378</TotalTime>
  <Words>942</Words>
  <Application>Microsoft Macintosh PowerPoint</Application>
  <PresentationFormat>Custom</PresentationFormat>
  <Paragraphs>110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Libre Baskerville</vt:lpstr>
      <vt:lpstr>Open Sans ExtraBold</vt:lpstr>
      <vt:lpstr>Open Sans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Esha Rajesh Agarwal</cp:lastModifiedBy>
  <cp:revision>109</cp:revision>
  <cp:lastPrinted>2025-11-17T21:20:42Z</cp:lastPrinted>
  <dcterms:created xsi:type="dcterms:W3CDTF">2025-11-15T14:46:58Z</dcterms:created>
  <dcterms:modified xsi:type="dcterms:W3CDTF">2025-11-17T21:20:44Z</dcterms:modified>
</cp:coreProperties>
</file>